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6" roundtripDataSignature="AMtx7mgkSmUnp7mgNU8upVhKIich+7G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8E785-1FA8-448F-B594-00C450086DF0}" v="2" dt="2021-05-21T12:17:07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customschemas.google.com/relationships/presentationmetadata" Target="meta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1_Polytechna_Restart_II\Evalua&#269;n&#237;%20v&#253;stupy\Follow_up_RESTARTII_2019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1_Polytechna_Restart_II\Evalua&#269;n&#237;%20v&#253;stupy\Follow_up_RESTARTII_20190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RESTART II - Klienti, kteří po propuštění přerušili kontrakt s projektem (N=86)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List2!$A$3</c:f>
              <c:strCache>
                <c:ptCount val="1"/>
                <c:pt idx="0">
                  <c:v>Pracovní poměr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List2!$B$2:$E$2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List2!$B$3:$E$3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18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2-4ED4-8C9C-BE086A0456DE}"/>
            </c:ext>
          </c:extLst>
        </c:ser>
        <c:ser>
          <c:idx val="1"/>
          <c:order val="1"/>
          <c:tx>
            <c:strRef>
              <c:f>List2!$A$4</c:f>
              <c:strCache>
                <c:ptCount val="1"/>
                <c:pt idx="0">
                  <c:v>DPP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List2!$B$2:$E$2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List2!$B$4:$E$4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52-4ED4-8C9C-BE086A0456DE}"/>
            </c:ext>
          </c:extLst>
        </c:ser>
        <c:ser>
          <c:idx val="2"/>
          <c:order val="2"/>
          <c:tx>
            <c:strRef>
              <c:f>List2!$A$5</c:f>
              <c:strCache>
                <c:ptCount val="1"/>
                <c:pt idx="0">
                  <c:v>DPČ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List2!$B$2:$E$2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List2!$B$5:$E$5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52-4ED4-8C9C-BE086A0456DE}"/>
            </c:ext>
          </c:extLst>
        </c:ser>
        <c:ser>
          <c:idx val="3"/>
          <c:order val="3"/>
          <c:tx>
            <c:strRef>
              <c:f>List2!$A$6</c:f>
              <c:strCache>
                <c:ptCount val="1"/>
                <c:pt idx="0">
                  <c:v>Uchazeč o zaměstnání (ÚP)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List2!$B$2:$E$2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List2!$B$6:$E$6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52-4ED4-8C9C-BE086A0456DE}"/>
            </c:ext>
          </c:extLst>
        </c:ser>
        <c:ser>
          <c:idx val="4"/>
          <c:order val="4"/>
          <c:tx>
            <c:strRef>
              <c:f>List2!$A$7</c:f>
              <c:strCache>
                <c:ptCount val="1"/>
                <c:pt idx="0">
                  <c:v>Invalidní důchod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cat>
            <c:numRef>
              <c:f>List2!$B$2:$E$2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List2!$B$7:$E$7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52-4ED4-8C9C-BE086A0456DE}"/>
            </c:ext>
          </c:extLst>
        </c:ser>
        <c:ser>
          <c:idx val="5"/>
          <c:order val="5"/>
          <c:tx>
            <c:strRef>
              <c:f>List2!$A$8</c:f>
              <c:strCache>
                <c:ptCount val="1"/>
                <c:pt idx="0">
                  <c:v>Neaktivní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List2!$B$2:$E$2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List2!$B$8:$E$8</c:f>
              <c:numCache>
                <c:formatCode>General</c:formatCode>
                <c:ptCount val="4"/>
                <c:pt idx="0">
                  <c:v>63</c:v>
                </c:pt>
                <c:pt idx="1">
                  <c:v>59</c:v>
                </c:pt>
                <c:pt idx="2">
                  <c:v>58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52-4ED4-8C9C-BE086A0456DE}"/>
            </c:ext>
          </c:extLst>
        </c:ser>
        <c:ser>
          <c:idx val="6"/>
          <c:order val="6"/>
          <c:tx>
            <c:strRef>
              <c:f>List2!$A$9</c:f>
              <c:strCache>
                <c:ptCount val="1"/>
                <c:pt idx="0">
                  <c:v>Úmrtí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cat>
            <c:numRef>
              <c:f>List2!$B$2:$E$2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List2!$B$9:$E$9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52-4ED4-8C9C-BE086A045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766944"/>
        <c:axId val="158390336"/>
      </c:areaChart>
      <c:dateAx>
        <c:axId val="158766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390336"/>
        <c:crosses val="autoZero"/>
        <c:auto val="1"/>
        <c:lblOffset val="100"/>
        <c:baseTimeUnit val="months"/>
      </c:dateAx>
      <c:valAx>
        <c:axId val="1583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766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RESTART II - Klienti, kteří po propuštění pokračovali ve spolupráci s projektem (N=33)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Pracovní poměr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List1!$B$2:$E$2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List1!$B$3:$E$3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14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5-4CDF-8A7E-FB4BDB924618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Pracovní poměr a DPČ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List1!$B$2:$E$2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List1!$B$4:$E$4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5-4CDF-8A7E-FB4BDB924618}"/>
            </c:ext>
          </c:extLst>
        </c:ser>
        <c:ser>
          <c:idx val="2"/>
          <c:order val="2"/>
          <c:tx>
            <c:strRef>
              <c:f>List1!$A$5</c:f>
              <c:strCache>
                <c:ptCount val="1"/>
                <c:pt idx="0">
                  <c:v>DPČ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List1!$B$2:$E$2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List1!$B$5:$E$5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25-4CDF-8A7E-FB4BDB924618}"/>
            </c:ext>
          </c:extLst>
        </c:ser>
        <c:ser>
          <c:idx val="3"/>
          <c:order val="3"/>
          <c:tx>
            <c:strRef>
              <c:f>List1!$A$6</c:f>
              <c:strCache>
                <c:ptCount val="1"/>
                <c:pt idx="0">
                  <c:v>OSVČ</c:v>
                </c:pt>
              </c:strCache>
            </c:strRef>
          </c:tx>
          <c:spPr>
            <a:solidFill>
              <a:srgbClr val="0CF459"/>
            </a:solidFill>
            <a:ln>
              <a:noFill/>
            </a:ln>
            <a:effectLst/>
          </c:spPr>
          <c:cat>
            <c:numRef>
              <c:f>List1!$B$2:$E$2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List1!$B$6:$E$6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25-4CDF-8A7E-FB4BDB924618}"/>
            </c:ext>
          </c:extLst>
        </c:ser>
        <c:ser>
          <c:idx val="4"/>
          <c:order val="4"/>
          <c:tx>
            <c:strRef>
              <c:f>List1!$A$7</c:f>
              <c:strCache>
                <c:ptCount val="1"/>
                <c:pt idx="0">
                  <c:v>Uchazeč o zaměstnání (ÚP)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cat>
            <c:numRef>
              <c:f>List1!$B$2:$E$2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List1!$B$7:$E$7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5-4CDF-8A7E-FB4BDB924618}"/>
            </c:ext>
          </c:extLst>
        </c:ser>
        <c:ser>
          <c:idx val="5"/>
          <c:order val="5"/>
          <c:tx>
            <c:strRef>
              <c:f>List1!$A$8</c:f>
              <c:strCache>
                <c:ptCount val="1"/>
                <c:pt idx="0">
                  <c:v>Neaktivní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List1!$B$2:$E$2</c:f>
              <c:numCache>
                <c:formatCode>mmm\-yy</c:formatCode>
                <c:ptCount val="4"/>
                <c:pt idx="0">
                  <c:v>43070</c:v>
                </c:pt>
                <c:pt idx="1">
                  <c:v>43252</c:v>
                </c:pt>
                <c:pt idx="2">
                  <c:v>43435</c:v>
                </c:pt>
                <c:pt idx="3">
                  <c:v>43556</c:v>
                </c:pt>
              </c:numCache>
            </c:numRef>
          </c:cat>
          <c:val>
            <c:numRef>
              <c:f>List1!$B$8:$E$8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17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25-4CDF-8A7E-FB4BDB924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766944"/>
        <c:axId val="158390336"/>
      </c:areaChart>
      <c:dateAx>
        <c:axId val="158766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390336"/>
        <c:crosses val="autoZero"/>
        <c:auto val="1"/>
        <c:lblOffset val="100"/>
        <c:baseTimeUnit val="months"/>
      </c:dateAx>
      <c:valAx>
        <c:axId val="1583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766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Domluvit tok dat – věznice na Drahého nebo přes databázi</a:t>
            </a:r>
            <a:endParaRPr/>
          </a:p>
        </p:txBody>
      </p:sp>
      <p:sp>
        <p:nvSpPr>
          <p:cNvPr id="262" name="Google Shape;26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dpis a obsah">
  <p:cSld name="1_Nadpis a obsah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609600" y="2060848"/>
            <a:ext cx="10972800" cy="406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2"/>
          </p:nvPr>
        </p:nvSpPr>
        <p:spPr>
          <a:xfrm>
            <a:off x="623392" y="1484784"/>
            <a:ext cx="432048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  <a:defRPr sz="3600" b="1" i="1">
                <a:solidFill>
                  <a:srgbClr val="0070C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ftr" idx="11"/>
          </p:nvPr>
        </p:nvSpPr>
        <p:spPr>
          <a:xfrm>
            <a:off x="623392" y="6381328"/>
            <a:ext cx="979308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10416480" y="6453336"/>
            <a:ext cx="1116608" cy="26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 a obsah">
  <p:cSld name="4_Nadpis a obsah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609600" y="2060848"/>
            <a:ext cx="10972800" cy="406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2"/>
          </p:nvPr>
        </p:nvSpPr>
        <p:spPr>
          <a:xfrm>
            <a:off x="623392" y="1484784"/>
            <a:ext cx="432048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  <a:defRPr sz="3600" b="1" i="1">
                <a:solidFill>
                  <a:srgbClr val="0070C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ftr" idx="11"/>
          </p:nvPr>
        </p:nvSpPr>
        <p:spPr>
          <a:xfrm>
            <a:off x="623392" y="6381328"/>
            <a:ext cx="979308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ldNum" idx="12"/>
          </p:nvPr>
        </p:nvSpPr>
        <p:spPr>
          <a:xfrm>
            <a:off x="10416480" y="6453336"/>
            <a:ext cx="1116608" cy="26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adpis a obsah">
  <p:cSld name="5_Nadpis a obsah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609600" y="2060848"/>
            <a:ext cx="10972800" cy="406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2"/>
          </p:nvPr>
        </p:nvSpPr>
        <p:spPr>
          <a:xfrm>
            <a:off x="623392" y="1484784"/>
            <a:ext cx="432048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  <a:defRPr sz="3600" b="1" i="1">
                <a:solidFill>
                  <a:srgbClr val="0070C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623392" y="6381328"/>
            <a:ext cx="979308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10416480" y="6453336"/>
            <a:ext cx="1116608" cy="26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adpis a obsah">
  <p:cSld name="6_Nadpis a obsah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609600" y="2060848"/>
            <a:ext cx="10972800" cy="406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body" idx="2"/>
          </p:nvPr>
        </p:nvSpPr>
        <p:spPr>
          <a:xfrm>
            <a:off x="623392" y="1484784"/>
            <a:ext cx="432048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  <a:defRPr sz="3600" b="1" i="1">
                <a:solidFill>
                  <a:srgbClr val="0070C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ftr" idx="11"/>
          </p:nvPr>
        </p:nvSpPr>
        <p:spPr>
          <a:xfrm>
            <a:off x="623392" y="6381328"/>
            <a:ext cx="979308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10416480" y="6453336"/>
            <a:ext cx="1116608" cy="26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adpis a obsah">
  <p:cSld name="7_Nadpis a obsah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09600" y="2060848"/>
            <a:ext cx="10972800" cy="406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body" idx="2"/>
          </p:nvPr>
        </p:nvSpPr>
        <p:spPr>
          <a:xfrm>
            <a:off x="623392" y="1484784"/>
            <a:ext cx="432048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  <a:defRPr sz="3600" b="1" i="1">
                <a:solidFill>
                  <a:srgbClr val="0070C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623392" y="6381328"/>
            <a:ext cx="979308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10416480" y="6453336"/>
            <a:ext cx="1116608" cy="26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ometrik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i.org/10.1093%2Fbiomet%2F70.1.41" TargetMode="External"/><Relationship Id="rId4" Type="http://schemas.openxmlformats.org/officeDocument/2006/relationships/hyperlink" Target="https://en.wikipedia.org/wiki/Digital_object_identifier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kvaca@gmail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dela.gottwaldova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" descr="grace-kang-595916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43000"/>
            <a:ext cx="12191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2209800" y="13080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Gothic"/>
              <a:buNone/>
            </a:pPr>
            <a:r>
              <a:rPr lang="cs-CZ" sz="3959" b="1"/>
              <a:t>Aplikace </a:t>
            </a:r>
            <a:br>
              <a:rPr lang="cs-CZ" sz="3959" b="1"/>
            </a:br>
            <a:r>
              <a:rPr lang="cs-CZ" sz="3959" b="1"/>
              <a:t>Good-Lives-Modelu </a:t>
            </a:r>
            <a:br>
              <a:rPr lang="cs-CZ" sz="3959" b="1"/>
            </a:br>
            <a:r>
              <a:rPr lang="cs-CZ" sz="3959" b="1"/>
              <a:t>v českém vězeňství</a:t>
            </a:r>
            <a:endParaRPr sz="3959" b="1"/>
          </a:p>
        </p:txBody>
      </p:sp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2999656" y="335699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>
                <a:solidFill>
                  <a:schemeClr val="dk1"/>
                </a:solidFill>
              </a:rPr>
              <a:t>Design evaluace projektu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>
                <a:solidFill>
                  <a:schemeClr val="dk1"/>
                </a:solidFill>
              </a:rPr>
              <a:t>Vladimír Kváča, Ph.D.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951700"/>
            <a:ext cx="5070249" cy="10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</a:t>
            </a:r>
            <a:endParaRPr/>
          </a:p>
        </p:txBody>
      </p:sp>
      <p:pic>
        <p:nvPicPr>
          <p:cNvPr id="123" name="Google Shape;12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1100" y="6992851"/>
            <a:ext cx="3900899" cy="10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8;p1">
            <a:extLst>
              <a:ext uri="{FF2B5EF4-FFF2-40B4-BE49-F238E27FC236}">
                <a16:creationId xmlns:a16="http://schemas.microsoft.com/office/drawing/2014/main" id="{C76A99E3-8F50-49AD-AE7A-81859A3254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719" y="5467156"/>
            <a:ext cx="3505299" cy="72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10"/>
          <p:cNvCxnSpPr/>
          <p:nvPr/>
        </p:nvCxnSpPr>
        <p:spPr>
          <a:xfrm>
            <a:off x="6095999" y="2646479"/>
            <a:ext cx="0" cy="22162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10"/>
          <p:cNvSpPr txBox="1"/>
          <p:nvPr/>
        </p:nvSpPr>
        <p:spPr>
          <a:xfrm>
            <a:off x="1775520" y="548681"/>
            <a:ext cx="864096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</a:t>
            </a:r>
            <a:b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(shodně pro všechny skupiny)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2495600" y="2709965"/>
            <a:ext cx="2160239" cy="36643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GLM (M1-M6)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2495600" y="3435874"/>
            <a:ext cx="7200799" cy="38186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Doprovázení (M1 – cca 6M po propuštění)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2495601" y="4146121"/>
            <a:ext cx="3228422" cy="366431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Kultura (VTOS)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1055429" y="1995472"/>
            <a:ext cx="720080" cy="7200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9" name="Google Shape;209;p10"/>
          <p:cNvCxnSpPr/>
          <p:nvPr/>
        </p:nvCxnSpPr>
        <p:spPr>
          <a:xfrm flipH="1">
            <a:off x="2187379" y="1988840"/>
            <a:ext cx="1" cy="287392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" name="Google Shape;210;p10"/>
          <p:cNvSpPr/>
          <p:nvPr/>
        </p:nvSpPr>
        <p:spPr>
          <a:xfrm>
            <a:off x="1307466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Pre-test: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(měsíc před startem GLM)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SARPO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Psychologické nástroje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MMPI-2, HCR-20, PCL-R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4655839" y="1979513"/>
            <a:ext cx="2160231" cy="666966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Propuštění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(M7 – M12)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2" name="Google Shape;212;p10"/>
          <p:cNvCxnSpPr/>
          <p:nvPr/>
        </p:nvCxnSpPr>
        <p:spPr>
          <a:xfrm>
            <a:off x="11136560" y="1995231"/>
            <a:ext cx="0" cy="286753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0"/>
          <p:cNvSpPr/>
          <p:nvPr/>
        </p:nvSpPr>
        <p:spPr>
          <a:xfrm>
            <a:off x="4655839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Post-test 1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(měsíc před propuštěním)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Psychologické nástroje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MMPI-2, HCR-20, PCL-R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8149822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Post-test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(konec projektu)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Zaměstnanost, recidiva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Administrativní data</a:t>
            </a: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11"/>
          <p:cNvCxnSpPr/>
          <p:nvPr/>
        </p:nvCxnSpPr>
        <p:spPr>
          <a:xfrm>
            <a:off x="6095999" y="2646479"/>
            <a:ext cx="0" cy="22162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11"/>
          <p:cNvSpPr txBox="1"/>
          <p:nvPr/>
        </p:nvSpPr>
        <p:spPr>
          <a:xfrm>
            <a:off x="1775520" y="548681"/>
            <a:ext cx="864096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</a:t>
            </a:r>
            <a:b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(shodně pro všechny skupiny)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2495600" y="3435874"/>
            <a:ext cx="7200799" cy="38186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Doprovázení (M1 – cca 6M po propuštění)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2495601" y="4146121"/>
            <a:ext cx="3228422" cy="366431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Kultura (VTOS)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055439" y="2716356"/>
            <a:ext cx="720080" cy="7200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4" name="Google Shape;224;p11"/>
          <p:cNvCxnSpPr/>
          <p:nvPr/>
        </p:nvCxnSpPr>
        <p:spPr>
          <a:xfrm flipH="1">
            <a:off x="2187379" y="1988840"/>
            <a:ext cx="1" cy="287392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11"/>
          <p:cNvSpPr/>
          <p:nvPr/>
        </p:nvSpPr>
        <p:spPr>
          <a:xfrm>
            <a:off x="1307466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Pre-test: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(měsíc před startem GLM)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SARPO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Psychologické nástroje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MMPI-2, HCR-20, PCL-R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4655839" y="1979513"/>
            <a:ext cx="2160231" cy="666966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Propuštění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(M7 – M12)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7" name="Google Shape;227;p11"/>
          <p:cNvCxnSpPr/>
          <p:nvPr/>
        </p:nvCxnSpPr>
        <p:spPr>
          <a:xfrm>
            <a:off x="11136560" y="1995231"/>
            <a:ext cx="0" cy="286753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11"/>
          <p:cNvSpPr/>
          <p:nvPr/>
        </p:nvSpPr>
        <p:spPr>
          <a:xfrm>
            <a:off x="4655839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Post-test 1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(měsíc před propuštěním)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Psychologické nástroje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MMPI-2, HCR-20, PCL-R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8149822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Post-test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(konec projektu)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Zaměstnanost, recidiva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Administrativní data</a:t>
            </a: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p12"/>
          <p:cNvCxnSpPr/>
          <p:nvPr/>
        </p:nvCxnSpPr>
        <p:spPr>
          <a:xfrm>
            <a:off x="6095999" y="2646479"/>
            <a:ext cx="0" cy="22162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12"/>
          <p:cNvSpPr txBox="1"/>
          <p:nvPr/>
        </p:nvSpPr>
        <p:spPr>
          <a:xfrm>
            <a:off x="1775520" y="548681"/>
            <a:ext cx="864096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</a:t>
            </a:r>
            <a:b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(shodně pro všechny skupiny)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2495600" y="2709965"/>
            <a:ext cx="2160239" cy="36643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GLM (M1-M6)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2495601" y="4146121"/>
            <a:ext cx="3228422" cy="366431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Kultura (VTOS)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1055440" y="3435874"/>
            <a:ext cx="720080" cy="7200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9" name="Google Shape;239;p12"/>
          <p:cNvCxnSpPr/>
          <p:nvPr/>
        </p:nvCxnSpPr>
        <p:spPr>
          <a:xfrm flipH="1">
            <a:off x="2187379" y="1988840"/>
            <a:ext cx="1" cy="287392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12"/>
          <p:cNvSpPr/>
          <p:nvPr/>
        </p:nvSpPr>
        <p:spPr>
          <a:xfrm>
            <a:off x="1307466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Pre-test: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(měsíc před startem GLM)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SARPO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Psychologické nástroje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MMPI-2, HCR-20, PCL-R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4655839" y="1979513"/>
            <a:ext cx="2160231" cy="666966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Propuštění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(M7 – M12)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2" name="Google Shape;242;p12"/>
          <p:cNvCxnSpPr/>
          <p:nvPr/>
        </p:nvCxnSpPr>
        <p:spPr>
          <a:xfrm>
            <a:off x="11136560" y="1995231"/>
            <a:ext cx="0" cy="286753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p12"/>
          <p:cNvSpPr/>
          <p:nvPr/>
        </p:nvSpPr>
        <p:spPr>
          <a:xfrm>
            <a:off x="4655839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Post-test 1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(měsíc před propuštěním)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Psychologické nástroje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MMPI-2, HCR-20, PCL-R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8149822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Post-test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(konec projektu)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Zaměstnanost, recidiva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Administrativní data</a:t>
            </a: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13"/>
          <p:cNvCxnSpPr/>
          <p:nvPr/>
        </p:nvCxnSpPr>
        <p:spPr>
          <a:xfrm>
            <a:off x="6095999" y="2646479"/>
            <a:ext cx="0" cy="22162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13"/>
          <p:cNvSpPr txBox="1"/>
          <p:nvPr/>
        </p:nvSpPr>
        <p:spPr>
          <a:xfrm>
            <a:off x="1775520" y="548681"/>
            <a:ext cx="864096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</a:t>
            </a:r>
            <a:b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(shodně pro všechny skupiny)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2495601" y="4146121"/>
            <a:ext cx="3228422" cy="366431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Kultura (VTOS)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078448" y="4142688"/>
            <a:ext cx="720080" cy="7200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3" name="Google Shape;253;p13"/>
          <p:cNvCxnSpPr/>
          <p:nvPr/>
        </p:nvCxnSpPr>
        <p:spPr>
          <a:xfrm flipH="1">
            <a:off x="2187379" y="1988840"/>
            <a:ext cx="1" cy="287392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13"/>
          <p:cNvSpPr/>
          <p:nvPr/>
        </p:nvSpPr>
        <p:spPr>
          <a:xfrm>
            <a:off x="1307466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Pre-test: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(měsíc před startem GLM)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SARPO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Psychologické nástroje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MMPI-2, HCR-20, PCL-R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4655839" y="1979513"/>
            <a:ext cx="2160231" cy="666966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Propuštění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(M7 – M12)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6" name="Google Shape;256;p13"/>
          <p:cNvCxnSpPr/>
          <p:nvPr/>
        </p:nvCxnSpPr>
        <p:spPr>
          <a:xfrm>
            <a:off x="11136560" y="1995231"/>
            <a:ext cx="0" cy="286753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13"/>
          <p:cNvSpPr/>
          <p:nvPr/>
        </p:nvSpPr>
        <p:spPr>
          <a:xfrm>
            <a:off x="4655839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Post-test 1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(měsíc před propuštěním)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Psychologické nástroje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MMPI-2, HCR-20, PCL-R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8149822" y="4862768"/>
            <a:ext cx="3093153" cy="1446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Post-test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(konec projektu)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Zaměstnanost, recidiva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Administrativní data</a:t>
            </a: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SARPO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4"/>
          <p:cNvSpPr txBox="1">
            <a:spLocks noGrp="1"/>
          </p:cNvSpPr>
          <p:nvPr>
            <p:ph type="body" idx="1"/>
          </p:nvPr>
        </p:nvSpPr>
        <p:spPr>
          <a:xfrm>
            <a:off x="1205340" y="1469025"/>
            <a:ext cx="10081200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b="1"/>
              <a:t>SARPO (pre test) - Souhrnná Analýza Rizik a Potřeb Odsouzených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Prediktivní nástroj tzv. IV. Generace, určený na hodnocení rizik a  kriminogenních potřeb odsouzených, rutinně používaný vězeňskou službou v ČR.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Posuzuje pravděpodobnost opětovného selhání na základě:</a:t>
            </a:r>
            <a:endParaRPr/>
          </a:p>
          <a:p>
            <a:pPr marL="51435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-CZ" sz="2400"/>
              <a:t>statického rizika z údajů o kriminálním chování, </a:t>
            </a:r>
            <a:endParaRPr/>
          </a:p>
          <a:p>
            <a:pPr marL="51435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-CZ" sz="2400"/>
              <a:t>dynamického rizika v 7 základních životních oblastech, </a:t>
            </a:r>
            <a:endParaRPr/>
          </a:p>
          <a:p>
            <a:pPr marL="51435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-CZ" sz="2400"/>
              <a:t>odhadu způsobené újmy a specifikace potenciální oběti na základě analýzy trestné činnosti, </a:t>
            </a:r>
            <a:endParaRPr/>
          </a:p>
          <a:p>
            <a:pPr marL="51435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-CZ" sz="2400"/>
              <a:t>motivace a  sebehodnocení odsouzeného, </a:t>
            </a:r>
            <a:endParaRPr/>
          </a:p>
          <a:p>
            <a:pPr marL="51435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-CZ" sz="2400"/>
              <a:t>protektivních faktorů.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zkoumání rizika násilí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15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b="1"/>
              <a:t>MMPI 2, HCR-20 a PCL-R </a:t>
            </a:r>
            <a:r>
              <a:rPr lang="cs-CZ" sz="2400"/>
              <a:t>slouží pro vyhodnocení efektů na </a:t>
            </a:r>
            <a:r>
              <a:rPr lang="cs-CZ" sz="2400" b="1"/>
              <a:t>riziko násilného chování</a:t>
            </a:r>
            <a:r>
              <a:rPr lang="cs-CZ" sz="2400"/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Evaluační design: Kvaziexperiment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Propensity score matching v kombinaci s difference in difference.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Pro konstrukci propensity score budou použita předintervenční data SARPO.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o riziku násilí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b="1"/>
              <a:t>MMPI 2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Minnesota Multiphasic Personality Inventory 2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Širokospektrý test sloužící ke zjišťování důležitých vlastností osobnosti a psychických poruch.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Věznice provádí pre-test – </a:t>
            </a:r>
            <a:r>
              <a:rPr lang="cs-CZ" sz="2400" b="1"/>
              <a:t>měsíc před zahájením GLM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Věznice provádí post-test – </a:t>
            </a:r>
            <a:r>
              <a:rPr lang="cs-CZ" sz="2400" b="1"/>
              <a:t>měsíc před propuštěním z VTOS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Předběžně uvažujeme o bližším zkoumání cca 17 škál z oblasti emocionální stability, neuroticity, sebekontroly a agresivity.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o riziku násilí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7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b="1"/>
              <a:t>HCR-20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Nástroj k hodnocení a řízení rizika násilí.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Věznice provádí pre-test – </a:t>
            </a:r>
            <a:r>
              <a:rPr lang="cs-CZ" sz="2400" b="1"/>
              <a:t>měsíc před zahájením GLM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Věznice provádí post-test – </a:t>
            </a:r>
            <a:r>
              <a:rPr lang="cs-CZ" sz="2400" b="1"/>
              <a:t>měsíc před propuštěním z VTOS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576064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b="1"/>
              <a:t>HCR-20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Zajímají nás celkové položky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89" name="Google Shape;289;p18"/>
          <p:cNvPicPr preferRelativeResize="0"/>
          <p:nvPr/>
        </p:nvPicPr>
        <p:blipFill rotWithShape="1">
          <a:blip r:embed="rId3">
            <a:alphaModFix/>
          </a:blip>
          <a:srcRect l="30964" t="16401" r="4607" b="14933"/>
          <a:stretch/>
        </p:blipFill>
        <p:spPr>
          <a:xfrm>
            <a:off x="6919700" y="539325"/>
            <a:ext cx="3784826" cy="562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8"/>
          <p:cNvSpPr/>
          <p:nvPr/>
        </p:nvSpPr>
        <p:spPr>
          <a:xfrm>
            <a:off x="9876384" y="3124143"/>
            <a:ext cx="648000" cy="152400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9876422" y="4169663"/>
            <a:ext cx="648000" cy="152400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10020425" y="5223303"/>
            <a:ext cx="648000" cy="152400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9552384" y="5400653"/>
            <a:ext cx="648072" cy="152400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4" name="Google Shape;294;p18"/>
          <p:cNvCxnSpPr>
            <a:stCxn id="293" idx="0"/>
          </p:cNvCxnSpPr>
          <p:nvPr/>
        </p:nvCxnSpPr>
        <p:spPr>
          <a:xfrm rot="10800000">
            <a:off x="5159820" y="3501053"/>
            <a:ext cx="4716600" cy="1899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5" name="Google Shape;295;p18"/>
          <p:cNvCxnSpPr>
            <a:stCxn id="292" idx="0"/>
          </p:cNvCxnSpPr>
          <p:nvPr/>
        </p:nvCxnSpPr>
        <p:spPr>
          <a:xfrm rot="10800000">
            <a:off x="5123825" y="3453903"/>
            <a:ext cx="5220600" cy="1769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6" name="Google Shape;296;p18"/>
          <p:cNvCxnSpPr>
            <a:stCxn id="291" idx="0"/>
          </p:cNvCxnSpPr>
          <p:nvPr/>
        </p:nvCxnSpPr>
        <p:spPr>
          <a:xfrm rot="10800000">
            <a:off x="5267822" y="3305663"/>
            <a:ext cx="4932600" cy="8640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7" name="Google Shape;297;p18"/>
          <p:cNvCxnSpPr>
            <a:stCxn id="290" idx="0"/>
          </p:cNvCxnSpPr>
          <p:nvPr/>
        </p:nvCxnSpPr>
        <p:spPr>
          <a:xfrm rot="10800000">
            <a:off x="5483784" y="3124143"/>
            <a:ext cx="47166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o riziku násilí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19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b="1"/>
              <a:t>PCL-R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Hareho škála psychopatie.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Věznice provádí pre-test – </a:t>
            </a:r>
            <a:r>
              <a:rPr lang="cs-CZ" sz="2400" b="1"/>
              <a:t>měsíc před zahájením GLM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Věznice provádí post-test – </a:t>
            </a:r>
            <a:r>
              <a:rPr lang="cs-CZ" sz="2400" b="1"/>
              <a:t>měsíc před propuštěním z VTOS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>
            <a:off x="6816080" y="1484784"/>
            <a:ext cx="374441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Realizátoři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Volonté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Vězeňská služba ČR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2019-2022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(36 měsíců)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055440" y="1484784"/>
            <a:ext cx="432048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Spolupracující věznice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Jiřice #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Kuřim #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Kynšperk #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Pardubice #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Stráž pod Ralskem #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Vinařice #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6816080" y="4438273"/>
            <a:ext cx="43206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Rozpočet intervence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Cca 14 mil. Kč | 560k €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Evropský sociální fond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3215680" y="4869160"/>
            <a:ext cx="21602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r>
              <a:rPr lang="cs-CZ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432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2" descr="person_dehtov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880" y="4914746"/>
            <a:ext cx="261163" cy="43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5832648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b="1"/>
              <a:t>PCL-R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Zajímají nás T-skóry dvou faktorových skórů a Celkový T-skór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09" name="Google Shape;309;p20"/>
          <p:cNvPicPr preferRelativeResize="0"/>
          <p:nvPr/>
        </p:nvPicPr>
        <p:blipFill rotWithShape="1">
          <a:blip r:embed="rId3">
            <a:alphaModFix/>
          </a:blip>
          <a:srcRect l="6940" t="4850" r="2487" b="1700"/>
          <a:stretch/>
        </p:blipFill>
        <p:spPr>
          <a:xfrm>
            <a:off x="6859009" y="224644"/>
            <a:ext cx="4392488" cy="640871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0"/>
          <p:cNvSpPr/>
          <p:nvPr/>
        </p:nvSpPr>
        <p:spPr>
          <a:xfrm>
            <a:off x="9264352" y="5373216"/>
            <a:ext cx="648072" cy="144016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10056440" y="5373216"/>
            <a:ext cx="648072" cy="152400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9732404" y="5927086"/>
            <a:ext cx="648072" cy="144016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3" name="Google Shape;313;p20"/>
          <p:cNvCxnSpPr>
            <a:stCxn id="310" idx="0"/>
          </p:cNvCxnSpPr>
          <p:nvPr/>
        </p:nvCxnSpPr>
        <p:spPr>
          <a:xfrm rot="10800000">
            <a:off x="4911388" y="3572916"/>
            <a:ext cx="4677000" cy="18003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4" name="Google Shape;314;p20"/>
          <p:cNvCxnSpPr>
            <a:stCxn id="311" idx="0"/>
          </p:cNvCxnSpPr>
          <p:nvPr/>
        </p:nvCxnSpPr>
        <p:spPr>
          <a:xfrm rot="10800000">
            <a:off x="5159876" y="3500916"/>
            <a:ext cx="5220600" cy="18723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5" name="Google Shape;315;p20"/>
          <p:cNvCxnSpPr>
            <a:stCxn id="312" idx="0"/>
          </p:cNvCxnSpPr>
          <p:nvPr/>
        </p:nvCxnSpPr>
        <p:spPr>
          <a:xfrm rot="10800000">
            <a:off x="4587440" y="3716986"/>
            <a:ext cx="5469000" cy="2210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cs-CZ" b="1">
                <a:latin typeface="Century Gothic"/>
                <a:ea typeface="Century Gothic"/>
                <a:cs typeface="Century Gothic"/>
                <a:sym typeface="Century Gothic"/>
              </a:rPr>
              <a:t>Propensity score matching - vysvětlení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1"/>
          <p:cNvSpPr txBox="1"/>
          <p:nvPr/>
        </p:nvSpPr>
        <p:spPr>
          <a:xfrm>
            <a:off x="2135189" y="3355975"/>
            <a:ext cx="29526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(motivace)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7176120" y="1762940"/>
            <a:ext cx="3609975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cs-CZ"/>
              <a:t>Y (desistence)</a:t>
            </a:r>
            <a:endParaRPr/>
          </a:p>
        </p:txBody>
      </p:sp>
      <p:sp>
        <p:nvSpPr>
          <p:cNvPr id="323" name="Google Shape;323;p21"/>
          <p:cNvSpPr txBox="1"/>
          <p:nvPr/>
        </p:nvSpPr>
        <p:spPr>
          <a:xfrm>
            <a:off x="2063751" y="1700214"/>
            <a:ext cx="35281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(účast v GLM)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3000375" y="2276476"/>
            <a:ext cx="431800" cy="1008063"/>
          </a:xfrm>
          <a:prstGeom prst="up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21"/>
          <p:cNvSpPr/>
          <p:nvPr/>
        </p:nvSpPr>
        <p:spPr>
          <a:xfrm rot="5400000">
            <a:off x="5998862" y="1315477"/>
            <a:ext cx="431800" cy="1511300"/>
          </a:xfrm>
          <a:prstGeom prst="up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21"/>
          <p:cNvSpPr/>
          <p:nvPr/>
        </p:nvSpPr>
        <p:spPr>
          <a:xfrm rot="4280743">
            <a:off x="6384083" y="1335616"/>
            <a:ext cx="431800" cy="3405187"/>
          </a:xfrm>
          <a:prstGeom prst="upArrow">
            <a:avLst>
              <a:gd name="adj1" fmla="val 50000"/>
              <a:gd name="adj2" fmla="val 197151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1138131" y="4012166"/>
            <a:ext cx="101532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Obecný problém: mnoho faktorů ovlivňuje současně šanci, že se osoba účastní intervence a také výsledek intervence. Např. více motivované osoby se spíše rozhodnou vstoupit do projektu a spíše upustí od kriminálního chování v budoucnu.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působí výběrové zkreslení (selection bias).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cs-CZ" b="1">
                <a:latin typeface="Century Gothic"/>
                <a:ea typeface="Century Gothic"/>
                <a:cs typeface="Century Gothic"/>
                <a:sym typeface="Century Gothic"/>
              </a:rPr>
              <a:t>Řešení – matching (párování)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22"/>
          <p:cNvSpPr txBox="1">
            <a:spLocks noGrp="1"/>
          </p:cNvSpPr>
          <p:nvPr>
            <p:ph type="body" idx="1"/>
          </p:nvPr>
        </p:nvSpPr>
        <p:spPr>
          <a:xfrm>
            <a:off x="1055440" y="2060848"/>
            <a:ext cx="10081120" cy="406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Abychom selection bias co nejvíce eliminovali, potřebujeme porovnat každého účastníka s co nejpodobnějším protějškem ze srovnávací skupiny. </a:t>
            </a:r>
            <a:endParaRPr sz="2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cs-CZ" b="1">
                <a:latin typeface="Century Gothic"/>
                <a:ea typeface="Century Gothic"/>
                <a:cs typeface="Century Gothic"/>
                <a:sym typeface="Century Gothic"/>
              </a:rPr>
              <a:t>Párování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23" descr="C:\Users\KvacaV\AppData\Local\Microsoft\Windows\Temporary Internet Files\Content.IE5\3OAFQXON\MC90001700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7392" y="3573492"/>
            <a:ext cx="587600" cy="98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3" descr="C:\Users\KvacaV\AppData\Local\Microsoft\Windows\Temporary Internet Files\Content.IE5\O4VL4ITZ\MC900054004[1].wm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063552" y="2881458"/>
            <a:ext cx="432048" cy="165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 descr="C:\Users\KvacaV\AppData\Local\Microsoft\Windows\Temporary Internet Files\Content.IE5\CZ32QLWO\MC900053284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2232" y="3892639"/>
            <a:ext cx="856793" cy="85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3" descr="C:\Users\KvacaV\AppData\Local\Microsoft\Windows\Temporary Internet Files\Content.IE5\WTW6NIFQ\MC900228971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95600" y="5061721"/>
            <a:ext cx="859114" cy="106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3" descr="C:\Users\KvacaV\AppData\Local\Microsoft\Windows\Temporary Internet Files\Content.IE5\O4VL4ITZ\MC900229045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7676" y="2553479"/>
            <a:ext cx="877529" cy="102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3" descr="C:\Users\KvacaV\AppData\Local\Microsoft\Windows\Temporary Internet Files\Content.IE5\O4VL4ITZ\MC900279246[1].wm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27352" y="4870364"/>
            <a:ext cx="720080" cy="119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3" descr="C:\Users\KvacaV\AppData\Local\Microsoft\Windows\Temporary Internet Files\Content.IE5\3OAFQXON\MC90001700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115" y="4537099"/>
            <a:ext cx="587600" cy="98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3" descr="C:\Users\KvacaV\AppData\Local\Microsoft\Windows\Temporary Internet Files\Content.IE5\O4VL4ITZ\MC900054004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6862" y="4464490"/>
            <a:ext cx="432048" cy="165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3" descr="C:\Users\KvacaV\AppData\Local\Microsoft\Windows\Temporary Internet Files\Content.IE5\CZ32QLWO\MC900053284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3275" y="3463328"/>
            <a:ext cx="856793" cy="85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3" descr="C:\Users\KvacaV\AppData\Local\Microsoft\Windows\Temporary Internet Files\Content.IE5\WTW6NIFQ\MC900228971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2770" y="3463329"/>
            <a:ext cx="859114" cy="106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3" descr="C:\Users\KvacaV\AppData\Local\Microsoft\Windows\Temporary Internet Files\Content.IE5\O4VL4ITZ\MC900229045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6999" y="2553479"/>
            <a:ext cx="877529" cy="102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3" descr="C:\Users\KvacaV\AppData\Local\Microsoft\Windows\Temporary Internet Files\Content.IE5\O4VL4ITZ\MC900279246[1].wm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96862" y="1953614"/>
            <a:ext cx="720080" cy="119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3" descr="C:\Users\KvacaV\AppData\Local\Microsoft\Windows\Temporary Internet Files\Content.IE5\CZ32QLWO\MC900082329[1].wm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33847" y="2250806"/>
            <a:ext cx="915315" cy="91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3" descr="C:\Users\KvacaV\AppData\Local\Microsoft\Windows\Temporary Internet Files\Content.IE5\7GRDU0HS\MC900279220[1].wm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54547" y="4790140"/>
            <a:ext cx="674056" cy="10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3"/>
          <p:cNvSpPr txBox="1"/>
          <p:nvPr/>
        </p:nvSpPr>
        <p:spPr>
          <a:xfrm>
            <a:off x="1098749" y="1355287"/>
            <a:ext cx="22896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Intervenční skupina</a:t>
            </a:r>
            <a:endParaRPr/>
          </a:p>
        </p:txBody>
      </p:sp>
      <p:sp>
        <p:nvSpPr>
          <p:cNvPr id="354" name="Google Shape;354;p23"/>
          <p:cNvSpPr txBox="1"/>
          <p:nvPr/>
        </p:nvSpPr>
        <p:spPr>
          <a:xfrm>
            <a:off x="8824283" y="1329304"/>
            <a:ext cx="22896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Srovnávací skupina</a:t>
            </a:r>
            <a:endParaRPr/>
          </a:p>
        </p:txBody>
      </p:sp>
      <p:cxnSp>
        <p:nvCxnSpPr>
          <p:cNvPr id="355" name="Google Shape;355;p23"/>
          <p:cNvCxnSpPr/>
          <p:nvPr/>
        </p:nvCxnSpPr>
        <p:spPr>
          <a:xfrm>
            <a:off x="3196440" y="3153344"/>
            <a:ext cx="4123697" cy="203648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" name="Google Shape;356;p23"/>
          <p:cNvCxnSpPr/>
          <p:nvPr/>
        </p:nvCxnSpPr>
        <p:spPr>
          <a:xfrm>
            <a:off x="4281193" y="4064638"/>
            <a:ext cx="3500723" cy="963607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23"/>
          <p:cNvCxnSpPr/>
          <p:nvPr/>
        </p:nvCxnSpPr>
        <p:spPr>
          <a:xfrm rot="10800000" flipH="1">
            <a:off x="2925157" y="4064638"/>
            <a:ext cx="6767170" cy="1668619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23"/>
          <p:cNvCxnSpPr/>
          <p:nvPr/>
        </p:nvCxnSpPr>
        <p:spPr>
          <a:xfrm rot="10800000" flipH="1">
            <a:off x="3196440" y="3993612"/>
            <a:ext cx="5400423" cy="328338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23"/>
          <p:cNvCxnSpPr/>
          <p:nvPr/>
        </p:nvCxnSpPr>
        <p:spPr>
          <a:xfrm>
            <a:off x="2279576" y="3573491"/>
            <a:ext cx="6533310" cy="19459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0" name="Google Shape;360;p23"/>
          <p:cNvCxnSpPr/>
          <p:nvPr/>
        </p:nvCxnSpPr>
        <p:spPr>
          <a:xfrm rot="10800000" flipH="1">
            <a:off x="4151784" y="2708920"/>
            <a:ext cx="4805118" cy="3024336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cs-CZ" b="1">
                <a:latin typeface="Century Gothic"/>
                <a:ea typeface="Century Gothic"/>
                <a:cs typeface="Century Gothic"/>
                <a:sym typeface="Century Gothic"/>
              </a:rPr>
              <a:t>Předpoklady párování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24"/>
          <p:cNvSpPr txBox="1">
            <a:spLocks noGrp="1"/>
          </p:cNvSpPr>
          <p:nvPr>
            <p:ph type="body" idx="1"/>
          </p:nvPr>
        </p:nvSpPr>
        <p:spPr>
          <a:xfrm>
            <a:off x="1055440" y="1988840"/>
            <a:ext cx="10081120" cy="41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Dostupnost dat o nejrůznějších relevantních charakteristikách obou skupin (v našem případě SARPO a demografická data).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Obě skupiny jsou dostatečně velké – velké „N“ (v našem případě je počet hraničně přijatelný).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V obou skupinách se vyskytují podobní lidé („common support assumption“).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cs-CZ" b="1">
                <a:latin typeface="Century Gothic"/>
                <a:ea typeface="Century Gothic"/>
                <a:cs typeface="Century Gothic"/>
                <a:sym typeface="Century Gothic"/>
              </a:rPr>
              <a:t>Propensity score matching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25"/>
          <p:cNvSpPr txBox="1">
            <a:spLocks noGrp="1"/>
          </p:cNvSpPr>
          <p:nvPr>
            <p:ph type="body" idx="1"/>
          </p:nvPr>
        </p:nvSpPr>
        <p:spPr>
          <a:xfrm>
            <a:off x="1055440" y="1988840"/>
            <a:ext cx="10081120" cy="41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Statistická metoda, která umožňuje interpretovat veškeré rozdíly mezi účastníky a neúčastníky jako jediné číslo, tzv. propensity score; &lt;0; 1&gt;.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Poté se srovnávají dvojice s nejpodobnějším propensity score.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i="1"/>
              <a:t>Rosenbaum, Paul R.; Rubin, Donald B. (1983). "The Central Role of the Propensity Score in Observational Studies for Causal Effects". </a:t>
            </a:r>
            <a:r>
              <a:rPr lang="cs-CZ" sz="2400" i="1" u="sng">
                <a:solidFill>
                  <a:schemeClr val="hlink"/>
                </a:solidFill>
                <a:hlinkClick r:id="rId3"/>
              </a:rPr>
              <a:t>Biometrika</a:t>
            </a:r>
            <a:r>
              <a:rPr lang="cs-CZ" sz="2400" i="1"/>
              <a:t>. </a:t>
            </a:r>
            <a:r>
              <a:rPr lang="cs-CZ" sz="2400" b="1" i="1"/>
              <a:t>70</a:t>
            </a:r>
            <a:r>
              <a:rPr lang="cs-CZ" sz="2400" i="1"/>
              <a:t> (1): 41–55. </a:t>
            </a:r>
            <a:r>
              <a:rPr lang="cs-CZ" sz="2400" i="1" u="sng">
                <a:solidFill>
                  <a:schemeClr val="hlink"/>
                </a:solidFill>
                <a:hlinkClick r:id="rId4"/>
              </a:rPr>
              <a:t>doi</a:t>
            </a:r>
            <a:r>
              <a:rPr lang="cs-CZ" sz="2400" i="1"/>
              <a:t>:</a:t>
            </a:r>
            <a:r>
              <a:rPr lang="cs-CZ" sz="2400" i="1" u="sng">
                <a:solidFill>
                  <a:schemeClr val="hlink"/>
                </a:solidFill>
                <a:hlinkClick r:id="rId5"/>
              </a:rPr>
              <a:t>10.1093/biomet/70.1.41</a:t>
            </a:r>
            <a:endParaRPr sz="2400"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cs-CZ" b="1">
                <a:latin typeface="Century Gothic"/>
                <a:ea typeface="Century Gothic"/>
                <a:cs typeface="Century Gothic"/>
                <a:sym typeface="Century Gothic"/>
              </a:rPr>
              <a:t>Propensity score matching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26"/>
          <p:cNvSpPr txBox="1">
            <a:spLocks noGrp="1"/>
          </p:cNvSpPr>
          <p:nvPr>
            <p:ph type="body" idx="1"/>
          </p:nvPr>
        </p:nvSpPr>
        <p:spPr>
          <a:xfrm>
            <a:off x="1055440" y="1988840"/>
            <a:ext cx="10081120" cy="41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Po proceduře výpočtu propensity score známe</a:t>
            </a:r>
            <a:endParaRPr sz="2400"/>
          </a:p>
          <a:p>
            <a:pPr marL="45720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A) Pro intervenční skupinu (T=1), PS hodnotu a výsledek intervence (Y) pro každého člena</a:t>
            </a:r>
            <a:endParaRPr sz="2400"/>
          </a:p>
          <a:p>
            <a:pPr marL="45720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B) Pro srovnávací skupinu (T=0), PS hodnotu a výsledek intervence (Y) pro každého člena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Pak porovnáme hodnotu Y pro každého člena intervenční skupiny s hodnotou Y jednoho (nebo více) členů srovávací skupiny s co nejpodobnějším PS.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Efekt intervence je pak průměrem rozdílů Y(T=1) – Y(T=0).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cs-CZ" b="1">
                <a:latin typeface="Century Gothic"/>
                <a:ea typeface="Century Gothic"/>
                <a:cs typeface="Century Gothic"/>
                <a:sym typeface="Century Gothic"/>
              </a:rPr>
              <a:t>Difference in difference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27"/>
          <p:cNvSpPr txBox="1">
            <a:spLocks noGrp="1"/>
          </p:cNvSpPr>
          <p:nvPr>
            <p:ph type="body" idx="1"/>
          </p:nvPr>
        </p:nvSpPr>
        <p:spPr>
          <a:xfrm>
            <a:off x="1055440" y="1988840"/>
            <a:ext cx="10081120" cy="41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Ve variantě difference in difference nepoužíváme jako Y hodnotu naměřenou v post-testu (např. výsledek HCR-20 po intervenci), ale změnu, tj. rozdíl mezi hodnotu pre-testu a post testu: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Y = Y(post) – Y(pre).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Tímto způsobem eliminujeme veškerý selection bias, kromě případných rozdílů </a:t>
            </a:r>
            <a:r>
              <a:rPr lang="cs-CZ" sz="2400" b="1"/>
              <a:t>v trendech </a:t>
            </a:r>
            <a:r>
              <a:rPr lang="cs-CZ" sz="2400"/>
              <a:t>nepozorovaných proměnných.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"/>
          <p:cNvSpPr txBox="1"/>
          <p:nvPr/>
        </p:nvSpPr>
        <p:spPr>
          <a:xfrm>
            <a:off x="1055440" y="548681"/>
            <a:ext cx="100811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zkoumání efektů na zaměstnanost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28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Využijeme administrativní data poskytnutá Ministerstvem práce.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Problém – data pravděpodobně budeme mít jen v agregované podobě, tj. nikoliv na úrovni jednotlivců.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Pak můžeme „jen“ srovnat skupiny (s ošetřením potenciálně odlišného drop-outu).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 txBox="1"/>
          <p:nvPr/>
        </p:nvSpPr>
        <p:spPr>
          <a:xfrm>
            <a:off x="1055440" y="548681"/>
            <a:ext cx="100811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zkoumání efektů na zaměstnanost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Využijeme administrativní data poskytnutá Ministerstvem práce.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Problém – data pravděpodobně budeme mít jen v agregované podobě, tj. nikoliv na úrovni jednotlivců.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Pak můžeme „jen“ srovnat skupiny (s ošetřením potenciálně odlišného drop-outu).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Snadné následné sledování skupin v administrativních datech.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čem si chci povídat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8" name="Google Shape;138;p3"/>
          <p:cNvCxnSpPr/>
          <p:nvPr/>
        </p:nvCxnSpPr>
        <p:spPr>
          <a:xfrm>
            <a:off x="6096000" y="1988840"/>
            <a:ext cx="0" cy="288032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3"/>
          <p:cNvSpPr txBox="1"/>
          <p:nvPr/>
        </p:nvSpPr>
        <p:spPr>
          <a:xfrm>
            <a:off x="2495550" y="1988840"/>
            <a:ext cx="32404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 proč a jak budeme evaluačně zkoumat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6383982" y="1988840"/>
            <a:ext cx="324041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Jaká data budeme sbírat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/>
        </p:nvSpPr>
        <p:spPr>
          <a:xfrm>
            <a:off x="1055440" y="548681"/>
            <a:ext cx="100811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cs-CZ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Zaměstnanost – příklad efektu „doprovázení“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03" name="Google Shape;403;p30"/>
          <p:cNvGraphicFramePr/>
          <p:nvPr/>
        </p:nvGraphicFramePr>
        <p:xfrm>
          <a:off x="623400" y="1268751"/>
          <a:ext cx="5472600" cy="476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4" name="Google Shape;404;p30"/>
          <p:cNvGraphicFramePr/>
          <p:nvPr/>
        </p:nvGraphicFramePr>
        <p:xfrm>
          <a:off x="6096000" y="1268751"/>
          <a:ext cx="5472600" cy="476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"/>
          <p:cNvSpPr txBox="1"/>
          <p:nvPr/>
        </p:nvSpPr>
        <p:spPr>
          <a:xfrm>
            <a:off x="1055440" y="548681"/>
            <a:ext cx="100811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zkoumání efektů na recidivu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31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Využijeme administrativní data poskytnutá Vězeňskou službou.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Řešíme, zda jen v agregované podobě nebo úrovni jednotlivců.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Pokud na úrovni jednotlivců =&gt; design propensity score matching.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Pokud agregovaná =&gt; shodný design jako u zaměstnanosti.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Kontakty na evaluátory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32"/>
          <p:cNvSpPr txBox="1">
            <a:spLocks noGrp="1"/>
          </p:cNvSpPr>
          <p:nvPr>
            <p:ph type="body" idx="1"/>
          </p:nvPr>
        </p:nvSpPr>
        <p:spPr>
          <a:xfrm>
            <a:off x="1055439" y="2026932"/>
            <a:ext cx="4680517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Ing. Vladimír Kváča, Ph.D.</a:t>
            </a:r>
            <a:endParaRPr/>
          </a:p>
          <a:p>
            <a:pPr marL="342900" lvl="0" indent="-34290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u="sng">
                <a:solidFill>
                  <a:schemeClr val="hlink"/>
                </a:solidFill>
                <a:hlinkClick r:id="rId3"/>
              </a:rPr>
              <a:t>Vladimir.kvaca@gmail.com</a:t>
            </a:r>
            <a:endParaRPr sz="2400"/>
          </a:p>
          <a:p>
            <a:pPr marL="342900" lvl="0" indent="-34290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725 56 36 36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cxnSp>
        <p:nvCxnSpPr>
          <p:cNvPr id="417" name="Google Shape;417;p32"/>
          <p:cNvCxnSpPr/>
          <p:nvPr/>
        </p:nvCxnSpPr>
        <p:spPr>
          <a:xfrm>
            <a:off x="6096000" y="1988840"/>
            <a:ext cx="0" cy="288032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8" name="Google Shape;418;p32"/>
          <p:cNvSpPr txBox="1"/>
          <p:nvPr/>
        </p:nvSpPr>
        <p:spPr>
          <a:xfrm>
            <a:off x="6456032" y="2032248"/>
            <a:ext cx="5040561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Mgr. Ing. Adela Gottwaldová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Adela.gottwaldova@gmail.com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/>
          <p:nvPr/>
        </p:nvSpPr>
        <p:spPr>
          <a:xfrm>
            <a:off x="2207538" y="3186465"/>
            <a:ext cx="7776900" cy="2736300"/>
          </a:xfrm>
          <a:prstGeom prst="foldedCorner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Co? – „Intervence“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2495525" y="1213675"/>
            <a:ext cx="7200900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/>
              <a:t>Good life model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/>
              <a:t>Doprovázení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/>
              <a:t>(Kultura)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 b="1"/>
              <a:t>Hlavní evaluační otázka: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 i="1"/>
              <a:t>Jaké efekty mají různé kombinace intervence GLM a intervence Doprovázení na (1) riziko násilného chování, (2) míru kriminální recidivy a na (3) míru zaměstnanosti?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Proč?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2495550" y="1600200"/>
            <a:ext cx="720085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Good life model je v ČR nový nástroj, je dobré ho ověřit před tím, než ho začneme využívat ještě více.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Projekt je podpořen z ESF výzvy 82 na sociální inovace, která požaduje evaluaci ověřující kauzalitu intervence a jejích efektů.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6"/>
          <p:cNvCxnSpPr/>
          <p:nvPr/>
        </p:nvCxnSpPr>
        <p:spPr>
          <a:xfrm>
            <a:off x="3549435" y="5229198"/>
            <a:ext cx="6879201" cy="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9" name="Google Shape;159;p6"/>
          <p:cNvCxnSpPr/>
          <p:nvPr/>
        </p:nvCxnSpPr>
        <p:spPr>
          <a:xfrm>
            <a:off x="3537278" y="4149079"/>
            <a:ext cx="6879201" cy="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6"/>
          <p:cNvCxnSpPr/>
          <p:nvPr/>
        </p:nvCxnSpPr>
        <p:spPr>
          <a:xfrm>
            <a:off x="3549436" y="3068959"/>
            <a:ext cx="6879201" cy="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1" name="Google Shape;161;p6"/>
          <p:cNvCxnSpPr>
            <a:stCxn id="162" idx="3"/>
          </p:cNvCxnSpPr>
          <p:nvPr/>
        </p:nvCxnSpPr>
        <p:spPr>
          <a:xfrm>
            <a:off x="3537279" y="1988840"/>
            <a:ext cx="6879300" cy="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3" name="Google Shape;163;p6"/>
          <p:cNvSpPr txBox="1"/>
          <p:nvPr/>
        </p:nvSpPr>
        <p:spPr>
          <a:xfrm>
            <a:off x="1775520" y="548681"/>
            <a:ext cx="86409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Jak? – Čtyři skupiny klientů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3935760" y="1628800"/>
            <a:ext cx="1440160" cy="72008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GLM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5735962" y="1628800"/>
            <a:ext cx="2160238" cy="72008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Doprovázení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8256240" y="1628800"/>
            <a:ext cx="1440160" cy="72008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Kultura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055440" y="1628800"/>
            <a:ext cx="1440160" cy="180020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Jiřice,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Kynšperk,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Stráž pod Ralskem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055440" y="3792874"/>
            <a:ext cx="1440160" cy="180020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Kuřim,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Pardubice,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Vinařice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2817199" y="1628800"/>
            <a:ext cx="720080" cy="7200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2817199" y="2708920"/>
            <a:ext cx="720080" cy="7200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2829356" y="3789039"/>
            <a:ext cx="720080" cy="7200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2829356" y="4869158"/>
            <a:ext cx="720080" cy="7200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735962" y="2708919"/>
            <a:ext cx="2160238" cy="72008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Doprovázení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8256240" y="2708919"/>
            <a:ext cx="1440160" cy="72008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Kultura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935760" y="3789040"/>
            <a:ext cx="1440160" cy="72008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GLM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8256240" y="3789040"/>
            <a:ext cx="1440160" cy="72008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Kultura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8256240" y="4869159"/>
            <a:ext cx="1440160" cy="72008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Kultura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7" name="Google Shape;177;p6"/>
          <p:cNvCxnSpPr>
            <a:endCxn id="178" idx="0"/>
          </p:cNvCxnSpPr>
          <p:nvPr/>
        </p:nvCxnSpPr>
        <p:spPr>
          <a:xfrm>
            <a:off x="3719791" y="1426141"/>
            <a:ext cx="0" cy="4163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6"/>
          <p:cNvSpPr/>
          <p:nvPr/>
        </p:nvSpPr>
        <p:spPr>
          <a:xfrm>
            <a:off x="2981641" y="5589241"/>
            <a:ext cx="1476300" cy="5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„Pre-test“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9" name="Google Shape;179;p6"/>
          <p:cNvCxnSpPr/>
          <p:nvPr/>
        </p:nvCxnSpPr>
        <p:spPr>
          <a:xfrm>
            <a:off x="10146450" y="1628800"/>
            <a:ext cx="0" cy="416311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6"/>
          <p:cNvSpPr/>
          <p:nvPr/>
        </p:nvSpPr>
        <p:spPr>
          <a:xfrm>
            <a:off x="9408293" y="5633927"/>
            <a:ext cx="1476300" cy="5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„Post-test“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Kdo kam? – Rozdělení do skupin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34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V každé věznici jsou </a:t>
            </a:r>
            <a:r>
              <a:rPr lang="cs-CZ" b="1"/>
              <a:t>dvě</a:t>
            </a:r>
            <a:r>
              <a:rPr lang="cs-CZ"/>
              <a:t> skupiny, vždy jedna s GLM a jedna bez GLM.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Podle existující organizace věznice (budovy, patra, oddíly, oddělení) rozdělíme věznici na dvě co nejpodobnější poloviny (z hlediska vlastností odsouzených).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Do každé ze skupin se budou vybírat odsouzení jen z určené poloviny věznice.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Tři běhy / kohorty GLM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2495550" y="1600200"/>
            <a:ext cx="720085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Intervence neběží celá najednou, předpokládáme tři běhy GLM zahájené s odstupem několika měsíců.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V každé ze skupin tak máme tři časově posunuté kohorty.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Kolik? – Velikost skupin</a:t>
            </a:r>
            <a:endParaRPr sz="4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9"/>
          <p:cNvSpPr txBox="1">
            <a:spLocks noGrp="1"/>
          </p:cNvSpPr>
          <p:nvPr>
            <p:ph type="body" idx="1"/>
          </p:nvPr>
        </p:nvSpPr>
        <p:spPr>
          <a:xfrm>
            <a:off x="1055440" y="1600200"/>
            <a:ext cx="1008112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/>
              <a:t>GLM předpokládá začátek práce </a:t>
            </a:r>
            <a:br>
              <a:rPr lang="cs-CZ" sz="2960"/>
            </a:br>
            <a:r>
              <a:rPr lang="cs-CZ" sz="2960"/>
              <a:t>ve skupině o 12 členech. </a:t>
            </a:r>
            <a:br>
              <a:rPr lang="cs-CZ" sz="2960"/>
            </a:br>
            <a:r>
              <a:rPr lang="cs-CZ" sz="2960"/>
              <a:t>Stejně velké chceme srovnávací skupiny.</a:t>
            </a:r>
            <a:br>
              <a:rPr lang="cs-CZ" sz="2960"/>
            </a:br>
            <a:r>
              <a:rPr lang="cs-CZ" sz="2960"/>
              <a:t>Počítáme se ztrátou cca 1/3 klientů.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/>
              <a:t>V každé věznici tedy 12 (s GLM) + 12 (bez GLM) </a:t>
            </a:r>
            <a:br>
              <a:rPr lang="cs-CZ" sz="2960"/>
            </a:br>
            <a:r>
              <a:rPr lang="cs-CZ" sz="2960"/>
              <a:t>v každé kohortě, tj. 24 lidí vstoupí do intervence vždy během cca 6 měsíců.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/>
              <a:t>(12+12) x 3 kohorty x 6 věznic = 432 členů CS.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/>
              <a:t>108 v každé ze čtyř skupin.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89b81c-c09f-4cc7-a747-241dc47701fe" xsi:nil="true"/>
    <lcf76f155ced4ddcb4097134ff3c332f xmlns="6fac613f-481c-4d7b-b210-5d672b840f06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6477AA586E174F9B1D5187C3990055" ma:contentTypeVersion="18" ma:contentTypeDescription="Vytvoří nový dokument" ma:contentTypeScope="" ma:versionID="b16466bc9456725a92e1c99e6a39b0c9">
  <xsd:schema xmlns:xsd="http://www.w3.org/2001/XMLSchema" xmlns:xs="http://www.w3.org/2001/XMLSchema" xmlns:p="http://schemas.microsoft.com/office/2006/metadata/properties" xmlns:ns2="6fac613f-481c-4d7b-b210-5d672b840f06" xmlns:ns3="e289b81c-c09f-4cc7-a747-241dc47701fe" xmlns:ns4="http://schemas.microsoft.com/sharepoint/v4" targetNamespace="http://schemas.microsoft.com/office/2006/metadata/properties" ma:root="true" ma:fieldsID="ebba9eb6840d385ac5993523d7bf649a" ns2:_="" ns3:_="" ns4:_="">
    <xsd:import namespace="6fac613f-481c-4d7b-b210-5d672b840f06"/>
    <xsd:import namespace="e289b81c-c09f-4cc7-a747-241dc47701f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c613f-481c-4d7b-b210-5d672b840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54b422f-48cf-4dff-b092-d64738612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9b81c-c09f-4cc7-a747-241dc4770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65e205-ff00-4c13-aabb-c5586e9dbfc4}" ma:internalName="TaxCatchAll" ma:showField="CatchAllData" ma:web="e289b81c-c09f-4cc7-a747-241dc47701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D4355D-2F94-4D8F-A869-6D7875B928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BADE0B-C1B4-40C4-BA5D-25C2761A62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049686-5B51-4CBE-8A6E-724EB72DBE0A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1534</Words>
  <Application>Microsoft Office PowerPoint</Application>
  <PresentationFormat>Širokoúhlá obrazovka</PresentationFormat>
  <Paragraphs>250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Motiv sady Office</vt:lpstr>
      <vt:lpstr>Aplikace  Good-Lives-Modelu  v českém vězeňství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Propensity score matching - vysvětlení</vt:lpstr>
      <vt:lpstr>Řešení – matching (párování)</vt:lpstr>
      <vt:lpstr>Párování</vt:lpstr>
      <vt:lpstr>Předpoklady párování</vt:lpstr>
      <vt:lpstr>Propensity score matching</vt:lpstr>
      <vt:lpstr>Propensity score matching</vt:lpstr>
      <vt:lpstr>Difference in difference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 Good-Lives-Modelu  v českém vězeňství</dc:title>
  <dc:creator>Vláďa</dc:creator>
  <cp:lastModifiedBy>Mirka Maťátková</cp:lastModifiedBy>
  <cp:revision>1</cp:revision>
  <dcterms:created xsi:type="dcterms:W3CDTF">2018-10-05T13:41:30Z</dcterms:created>
  <dcterms:modified xsi:type="dcterms:W3CDTF">2021-05-21T12:47:06Z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0x010100B36477AA586E174F9B1D5187C3990055</vt:lpwstr>
  </property>
  <property fmtid="{D5CDD505-2E9C-101B-9397-08002B2CF9AE}" pid="3" name="Order">
    <vt:r8>46800</vt:r8>
  </property>
  <property fmtid="{D5CDD505-2E9C-101B-9397-08002B2CF9AE}" pid="4" name="MediaServiceImageTags">
    <vt:lpwstr/>
  </property>
</Properties>
</file>