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ndara" panose="020E0502030303020204" pitchFamily="34" charset="0"/>
      <p:regular r:id="rId63"/>
      <p:bold r:id="rId64"/>
      <p:italic r:id="rId65"/>
      <p:boldItalic r:id="rId66"/>
    </p:embeddedFont>
    <p:embeddedFont>
      <p:font typeface="Gill Sans" panose="020B0604020202020204" charset="0"/>
      <p:regular r:id="rId67"/>
      <p:bold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jQjMxqOVBJ9zEA3Rk2ymmRGors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40596F-F0B2-43AC-9CDC-962A943090E7}">
  <a:tblStyle styleId="{8B40596F-F0B2-43AC-9CDC-962A943090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presProps" Target="presProps.xml"/><Relationship Id="rId75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3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cs-CZ" dirty="0">
                <a:solidFill>
                  <a:schemeClr val="tx2"/>
                </a:solidFill>
              </a:rPr>
              <a:t>Účinnost dodržování principu</a:t>
            </a:r>
            <a:endParaRPr lang="de-DE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3815969184407502"/>
          <c:y val="2.806032660894488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ne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Rizika</c:v>
                </c:pt>
                <c:pt idx="1">
                  <c:v>Potřeby</c:v>
                </c:pt>
                <c:pt idx="2">
                  <c:v>Responzivita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0.03</c:v>
                </c:pt>
                <c:pt idx="1">
                  <c:v>-0.01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D-48BB-B702-6064439155E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ano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Rizika</c:v>
                </c:pt>
                <c:pt idx="1">
                  <c:v>Potřeby</c:v>
                </c:pt>
                <c:pt idx="2">
                  <c:v>Responzivita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0.1</c:v>
                </c:pt>
                <c:pt idx="1">
                  <c:v>0.19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D-48BB-B702-606443915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678720"/>
        <c:axId val="38587776"/>
      </c:barChart>
      <c:catAx>
        <c:axId val="6767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38587776"/>
        <c:crossesAt val="0"/>
        <c:auto val="1"/>
        <c:lblAlgn val="ctr"/>
        <c:lblOffset val="100"/>
        <c:noMultiLvlLbl val="0"/>
      </c:catAx>
      <c:valAx>
        <c:axId val="38587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7678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Ferdinand_Schmutzer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hm.ch/de/news_04a.cfm?bid=4&amp;jahr=2006" TargetMode="Externa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Allgemeine Ansprechbarkeit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Straftäter Interventionen benötigen, die kognitive und behaviorale Ansätze anwenden (Andrews, 1995; Antonowicz &amp; Ross, 1994). Derartige Interventionen sind strukturiert, aktiv und ziel-orientiert. Die Ansätze schließen soziales Lernen, Lernen am Modell, die Verstärkung von prosozialen / antikriminellen Verhaltensweisen, graduiertes Training neuer Fähigkeiten, Rollenspiele, Bewusstmachen von Ressourcen und Lebensziele sowie praktisch-verbale Vorschläge ein (Howells &amp; Day, 1999)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Allgemeine Ansprechbarkeit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Straftäter Interventionen benötigen, die kognitive und behaviorale Ansätze anwenden (Andrews, 1995; Antonowicz &amp; Ross, 1994). Derartige Interventionen sind strukturiert, aktiv und ziel-orientiert. Die Ansätze schließen soziales Lernen, Lernen am Modell, die Verstärkung von prosozialen / antikriminellen Verhaltensweisen, graduiertes Training neuer Fähigkeiten, Rollenspiele, Bewusstmachen von Ressourcen und Lebensziele sowie praktisch-verbale Vorschläge ein (Howells &amp; Day, 1999)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Andrews, Dowden &amp; Gendreau (1999)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00000"/>
                </a:solidFill>
              </a:rPr>
              <a:t>13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Das Lebensziel „Wissen“ befriedigt dieses Bedürfnis und bildet sich aus Fakten, Theorien, Ideen oder Informationen, die verschiedene Fragen beantworten: Was bedeutet das?; Was ist wertvoll?; Wie funktionieren Dinge? usw.</a:t>
            </a:r>
            <a:endParaRPr/>
          </a:p>
        </p:txBody>
      </p:sp>
      <p:sp>
        <p:nvSpPr>
          <p:cNvPr id="398" name="Google Shape;3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Die Annahme ist, Menschen wollen eine Bandbreite von Freizeitaktivitäten genießen und in diesen Kompetent sein. Diese Aktivitäten dürfen strukturierte Veranstaltungen und Spiele sein, müssen aber nicht.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Bedeutungsvolle Arbeit hat einen intrinsischen Wert (Erfolge sind in sich wichtig – persönliche Erfüllung) und einen instrumentellen Wert (Erfolge bzgl. eines bestimmten Ziels).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200"/>
              <a:buFont typeface="Calibri"/>
              <a:buNone/>
            </a:pPr>
            <a:r>
              <a:rPr lang="de-DE" sz="1200" b="0" i="0" u="none" strike="noStrike" cap="none">
                <a:solidFill>
                  <a:srgbClr val="073E87"/>
                </a:solidFill>
              </a:rPr>
              <a:t>Es ist das Verlangen eigene Entscheidungen zu treffen, zu leben wie ein unabhängiger Mensch, zumindest zu einem gewissen Grad (moderiert durch Kultur und soziale Normen).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Diese Kompetenz schließt folgende Fähigkeiten ein: Bewusstsein der eigenen Gefühle, das Erkennen der Gefühle anderer Menschen, die Verwendung der Gefühlsvokabular der eigenen Kultur, empathische Reaktionen, die Bewältigung unangenehmer Gefühle anhand verschiedener Strategien und emotionale Selbstwirksamkeit.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200"/>
              <a:buFont typeface="Calibri"/>
              <a:buNone/>
            </a:pPr>
            <a:r>
              <a:rPr lang="de-DE" sz="1200" b="0" i="0" u="none" strike="noStrike" cap="none">
                <a:solidFill>
                  <a:srgbClr val="073E87"/>
                </a:solidFill>
              </a:rPr>
              <a:t>Die assoziierten Aktivitäten sind: Offenbarungen, Unterstützung, sexuelles Verhalten, physischer Kontakt, Zeit mit einander verbringen, geteilte Interessen usw.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200"/>
              <a:buFont typeface="Calibri"/>
              <a:buNone/>
            </a:pPr>
            <a:r>
              <a:rPr lang="de-DE" sz="1200" b="0" i="0" u="none" strike="noStrike" cap="none">
                <a:solidFill>
                  <a:srgbClr val="073E87"/>
                </a:solidFill>
              </a:rPr>
              <a:t>Es ist das Gefühl, ein Teil etwas Größeres in der Gemeinschaft, Kultur oder Gesellschaft zu sein.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Source: http://wordpress.thebunnysystem.com/category/uncategorized/the-meaning-of-life/</a:t>
            </a:r>
            <a:endParaRPr/>
          </a:p>
        </p:txBody>
      </p:sp>
      <p:sp>
        <p:nvSpPr>
          <p:cNvPr id="461" name="Google Shape;4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200"/>
              <a:buFont typeface="Candara"/>
              <a:buNone/>
            </a:pPr>
            <a:r>
              <a:rPr lang="de-DE" sz="12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Es spiegelt sich häufig in Gefühlen von Freude und tiefer Zufriedenheit. Manchmal wird die Aktivität für sich alleine ausgeübt, da die Freude mit sich in der Gegenwart bringt.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Source: </a:t>
            </a:r>
            <a:r>
              <a:rPr lang="de-DE" u="sng">
                <a:solidFill>
                  <a:schemeClr val="hlink"/>
                </a:solidFill>
                <a:hlinkClick r:id="rId3"/>
              </a:rPr>
              <a:t>Ferdinand Schmutzer</a:t>
            </a:r>
            <a:r>
              <a:rPr lang="de-DE"/>
              <a:t> - </a:t>
            </a:r>
            <a:r>
              <a:rPr lang="de-DE" u="sng">
                <a:solidFill>
                  <a:schemeClr val="hlink"/>
                </a:solidFill>
                <a:hlinkClick r:id="rId4"/>
              </a:rPr>
              <a:t>http://www.bhm.ch/de/news_04a.cfm?bid=4&amp;jahr=2006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Situation – Beziehungskonflikt, Coping mit Alkohol und Schuldverschiebung (Ziel Autonomie + Verbundenheit)</a:t>
            </a:r>
            <a:endParaRPr/>
          </a:p>
        </p:txBody>
      </p:sp>
      <p:sp>
        <p:nvSpPr>
          <p:cNvPr id="513" name="Google Shape;51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Tři principy určují, jestli bude terapie pachatele efektivní. Naše práce se tedy musí těmito principy řídit.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Bonta, J. &amp; Andrews, D. A. (2007).  </a:t>
            </a:r>
            <a:r>
              <a:rPr lang="de-DE" i="1">
                <a:latin typeface="Arial"/>
                <a:ea typeface="Arial"/>
                <a:cs typeface="Arial"/>
                <a:sym typeface="Arial"/>
              </a:rPr>
              <a:t>Risk-need-responsivity model for offender assessment and rehabilitation.</a:t>
            </a:r>
            <a:r>
              <a:rPr lang="de-DE">
                <a:latin typeface="Arial"/>
                <a:ea typeface="Arial"/>
                <a:cs typeface="Arial"/>
                <a:sym typeface="Arial"/>
              </a:rPr>
              <a:t> (User Report No. 2007-06). Ottawa: Public Safety Canada.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477B2"/>
              </a:gs>
              <a:gs pos="100000">
                <a:srgbClr val="9FC3E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4" name="Google Shape;24;p58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5" name="Google Shape;25;p58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" name="Google Shape;26;p5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" name="Google Shape;27;p58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" name="Google Shape;28;p5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" name="Google Shape;29;p58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0" name="Google Shape;30;p58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8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Überschrift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7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477B2"/>
              </a:gs>
              <a:gs pos="100000">
                <a:srgbClr val="9FC3E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8" name="Google Shape;108;p67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9" name="Google Shape;109;p6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0" name="Google Shape;110;p67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1" name="Google Shape;111;p6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2" name="Google Shape;112;p67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3" name="Google Shape;113;p67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14" name="Google Shape;114;p67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7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6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9" name="Google Shape;119;p67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8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8"/>
          <p:cNvSpPr txBox="1">
            <a:spLocks noGrp="1"/>
          </p:cNvSpPr>
          <p:nvPr>
            <p:ph type="body" idx="1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3" name="Google Shape;123;p6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kaler Titel u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477B2"/>
              </a:gs>
              <a:gs pos="90000">
                <a:srgbClr val="9FC3E3"/>
              </a:gs>
              <a:gs pos="100000">
                <a:srgbClr val="9FC3E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8" name="Google Shape;128;p69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131" name="Google Shape;131;p69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32" name="Google Shape;132;p69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3" name="Google Shape;133;p69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4" name="Google Shape;134;p6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5" name="Google Shape;135;p69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6" name="Google Shape;136;p6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7" name="Google Shape;137;p69"/>
          <p:cNvSpPr txBox="1">
            <a:spLocks noGrp="1"/>
          </p:cNvSpPr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9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9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59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0" name="Google Shape;40;p59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0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477B2"/>
              </a:gs>
              <a:gs pos="100000">
                <a:srgbClr val="9FC3E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" name="Google Shape;43;p60"/>
          <p:cNvSpPr/>
          <p:nvPr/>
        </p:nvSpPr>
        <p:spPr>
          <a:xfrm>
            <a:off x="6047438" y="4203592"/>
            <a:ext cx="2876429" cy="714026"/>
          </a:xfrm>
          <a:custGeom>
            <a:avLst/>
            <a:gdLst/>
            <a:ahLst/>
            <a:cxnLst/>
            <a:rect l="l" t="t" r="r" b="b"/>
            <a:pathLst>
              <a:path w="2706" h="640" extrusionOk="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Google Shape;44;p60"/>
          <p:cNvSpPr/>
          <p:nvPr/>
        </p:nvSpPr>
        <p:spPr>
          <a:xfrm>
            <a:off x="2619320" y="4075290"/>
            <a:ext cx="5544515" cy="850138"/>
          </a:xfrm>
          <a:custGeom>
            <a:avLst/>
            <a:gdLst/>
            <a:ahLst/>
            <a:cxnLst/>
            <a:rect l="l" t="t" r="r" b="b"/>
            <a:pathLst>
              <a:path w="5216" h="762" extrusionOk="0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" name="Google Shape;45;p60"/>
          <p:cNvSpPr/>
          <p:nvPr/>
        </p:nvSpPr>
        <p:spPr>
          <a:xfrm>
            <a:off x="2828728" y="4087562"/>
            <a:ext cx="5467980" cy="774272"/>
          </a:xfrm>
          <a:custGeom>
            <a:avLst/>
            <a:gdLst/>
            <a:ahLst/>
            <a:cxnLst/>
            <a:rect l="l" t="t" r="r" b="b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" name="Google Shape;46;p60"/>
          <p:cNvSpPr/>
          <p:nvPr/>
        </p:nvSpPr>
        <p:spPr>
          <a:xfrm>
            <a:off x="5609489" y="4074174"/>
            <a:ext cx="3308000" cy="651549"/>
          </a:xfrm>
          <a:custGeom>
            <a:avLst/>
            <a:gdLst/>
            <a:ahLst/>
            <a:cxnLst/>
            <a:rect l="l" t="t" r="r" b="b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" name="Google Shape;47;p60"/>
          <p:cNvSpPr/>
          <p:nvPr/>
        </p:nvSpPr>
        <p:spPr>
          <a:xfrm>
            <a:off x="211665" y="4058555"/>
            <a:ext cx="8723376" cy="1329874"/>
          </a:xfrm>
          <a:custGeom>
            <a:avLst/>
            <a:gdLst/>
            <a:ahLst/>
            <a:cxnLst/>
            <a:rect l="l" t="t" r="r" b="b"/>
            <a:pathLst>
              <a:path w="8196" h="1192" extrusionOk="0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" name="Google Shape;48;p60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0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C65FF"/>
              </a:buClr>
              <a:buSzPts val="3600"/>
              <a:buFont typeface="Calibri"/>
              <a:buNone/>
              <a:defRPr sz="3600" b="0" i="0">
                <a:solidFill>
                  <a:srgbClr val="CC65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2"/>
          <p:cNvSpPr txBox="1">
            <a:spLocks noGrp="1"/>
          </p:cNvSpPr>
          <p:nvPr>
            <p:ph type="body" idx="1"/>
          </p:nvPr>
        </p:nvSpPr>
        <p:spPr>
          <a:xfrm>
            <a:off x="792282" y="2279519"/>
            <a:ext cx="2259330" cy="346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body" idx="2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3500" marR="0" lvl="0" indent="0" algn="ctr">
              <a:spcBef>
                <a:spcPts val="0"/>
              </a:spcBef>
              <a:buNone/>
              <a:defRPr sz="12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3500" marR="0" lvl="1" indent="0" algn="ctr">
              <a:spcBef>
                <a:spcPts val="0"/>
              </a:spcBef>
              <a:buNone/>
              <a:defRPr sz="12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3500" marR="0" lvl="2" indent="0" algn="ctr">
              <a:spcBef>
                <a:spcPts val="0"/>
              </a:spcBef>
              <a:buNone/>
              <a:defRPr sz="12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3500" marR="0" lvl="3" indent="0" algn="ctr">
              <a:spcBef>
                <a:spcPts val="0"/>
              </a:spcBef>
              <a:buNone/>
              <a:defRPr sz="12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3500" marR="0" lvl="4" indent="0" algn="ctr">
              <a:spcBef>
                <a:spcPts val="0"/>
              </a:spcBef>
              <a:buNone/>
              <a:defRPr sz="12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00" marR="0" lvl="5" indent="0" algn="ctr">
              <a:spcBef>
                <a:spcPts val="0"/>
              </a:spcBef>
              <a:buNone/>
              <a:defRPr sz="12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3500" marR="0" lvl="6" indent="0" algn="ctr">
              <a:spcBef>
                <a:spcPts val="0"/>
              </a:spcBef>
              <a:buNone/>
              <a:defRPr sz="12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500" marR="0" lvl="7" indent="0" algn="ctr">
              <a:spcBef>
                <a:spcPts val="0"/>
              </a:spcBef>
              <a:buNone/>
              <a:defRPr sz="12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500" marR="0" lvl="8" indent="0" algn="ctr">
              <a:spcBef>
                <a:spcPts val="0"/>
              </a:spcBef>
              <a:buNone/>
              <a:defRPr sz="12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3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477B2"/>
              </a:gs>
              <a:gs pos="90000">
                <a:srgbClr val="9FC3E3"/>
              </a:gs>
              <a:gs pos="100000">
                <a:srgbClr val="9FC3E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83" name="Google Shape;83;p65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84" name="Google Shape;84;p65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5" name="Google Shape;85;p65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6" name="Google Shape;86;p65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7" name="Google Shape;87;p6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8" name="Google Shape;88;p65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9" name="Google Shape;89;p65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477B2"/>
              </a:gs>
              <a:gs pos="90000">
                <a:srgbClr val="9FC3E3"/>
              </a:gs>
              <a:gs pos="100000">
                <a:srgbClr val="9FC3E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4" name="Google Shape;94;p6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73E8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7" name="Google Shape;97;p66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grpSp>
        <p:nvGrpSpPr>
          <p:cNvPr id="98" name="Google Shape;98;p66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99" name="Google Shape;99;p66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0" name="Google Shape;100;p66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1" name="Google Shape;101;p66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2" name="Google Shape;102;p6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Google Shape;103;p6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4" name="Google Shape;104;p66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6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marL="2743200" lvl="5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3477B2"/>
              </a:gs>
              <a:gs pos="90000">
                <a:srgbClr val="9FC3E3"/>
              </a:gs>
              <a:gs pos="100000">
                <a:srgbClr val="9FC3E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" name="Google Shape;11;p57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2" name="Google Shape;12;p5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" name="Google Shape;13;p57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" name="Google Shape;14;p5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" name="Google Shape;15;p57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Google Shape;16;p57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" name="Google Shape;17;p5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" name="Google Shape;20;p5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u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u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u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u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u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u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u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u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u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de-DE"/>
              <a:t>Good Lives Model</a:t>
            </a:r>
            <a:endParaRPr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81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2400"/>
              <a:t>MPsych. Steven Feelgood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de-DE" sz="2400"/>
              <a:t>Sociálně terapeutický oddíl 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de-DE" sz="2400"/>
              <a:t>Věznice Brandenburg an der Havel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de-DE" sz="2400"/>
              <a:t>Německo</a:t>
            </a:r>
            <a:endParaRPr sz="2400"/>
          </a:p>
        </p:txBody>
      </p:sp>
      <p:sp>
        <p:nvSpPr>
          <p:cNvPr id="145" name="Google Shape;145;p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>
              <a:solidFill>
                <a:srgbClr val="073E87"/>
              </a:solidFill>
            </a:endParaRPr>
          </a:p>
        </p:txBody>
      </p:sp>
      <p:sp>
        <p:nvSpPr>
          <p:cNvPr id="146" name="Google Shape;146;p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1</a:t>
            </a:fld>
            <a:endParaRPr>
              <a:solidFill>
                <a:srgbClr val="073E87"/>
              </a:solidFill>
            </a:endParaRPr>
          </a:p>
        </p:txBody>
      </p:sp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23B93C4D-CB1B-4B4A-A718-30AEAD5AD0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759359"/>
            <a:ext cx="3505299" cy="72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body" idx="1"/>
          </p:nvPr>
        </p:nvSpPr>
        <p:spPr>
          <a:xfrm>
            <a:off x="867833" y="2348880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lvl="1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35"/>
              <a:buChar char="*"/>
            </a:pPr>
            <a:r>
              <a:rPr lang="de-DE" sz="2035" b="1"/>
              <a:t>Intervence má odpovídat individuálním vlastnostem účastníka programu</a:t>
            </a:r>
            <a:endParaRPr sz="2035" b="1"/>
          </a:p>
          <a:p>
            <a:pPr marL="274320" lvl="0" indent="-1333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/>
          </a:p>
          <a:p>
            <a:pPr marL="274320" lvl="0" indent="-27432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de-DE" sz="2220"/>
              <a:t>Inteligence</a:t>
            </a:r>
            <a:endParaRPr sz="2220"/>
          </a:p>
          <a:p>
            <a:pPr marL="274320" lvl="0" indent="-27432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de-DE" sz="2220"/>
              <a:t>Kulturní aspekty</a:t>
            </a:r>
            <a:endParaRPr sz="2220"/>
          </a:p>
          <a:p>
            <a:pPr marL="274320" lvl="0" indent="-27432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de-DE" sz="2220"/>
              <a:t>Zvláštní schopnosti</a:t>
            </a:r>
            <a:endParaRPr sz="2220"/>
          </a:p>
          <a:p>
            <a:pPr marL="274320" lvl="0" indent="-27432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de-DE" sz="2220"/>
              <a:t>Genderová specifika</a:t>
            </a:r>
            <a:endParaRPr sz="2220"/>
          </a:p>
          <a:p>
            <a:pPr marL="274320" lvl="0" indent="-27432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de-DE" sz="2220"/>
              <a:t>Pachatelé sexuálně motivovaných TČ vs. pachatelé násilných TČ</a:t>
            </a:r>
            <a:endParaRPr sz="2220"/>
          </a:p>
          <a:p>
            <a:pPr marL="274320" lvl="0" indent="-27432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de-DE" sz="2220" b="1"/>
              <a:t>Podpora motivace</a:t>
            </a:r>
            <a:endParaRPr sz="2220" b="1"/>
          </a:p>
          <a:p>
            <a:pPr marL="576263" lvl="1" indent="-14509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None/>
            </a:pPr>
            <a:endParaRPr sz="2035"/>
          </a:p>
        </p:txBody>
      </p:sp>
      <p:sp>
        <p:nvSpPr>
          <p:cNvPr id="219" name="Google Shape;219;p1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20" name="Google Shape;220;p1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10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221" name="Google Shape;221;p1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Princip responzivity</a:t>
            </a:r>
            <a:br>
              <a:rPr lang="de-DE" sz="3600"/>
            </a:br>
            <a:r>
              <a:rPr lang="de-DE" sz="2800"/>
              <a:t>Specifické faktory responzivity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>
            <a:spLocks noGrp="1"/>
          </p:cNvSpPr>
          <p:nvPr>
            <p:ph type="body" idx="1"/>
          </p:nvPr>
        </p:nvSpPr>
        <p:spPr>
          <a:xfrm>
            <a:off x="323528" y="2420888"/>
            <a:ext cx="815278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*"/>
            </a:pPr>
            <a:r>
              <a:rPr lang="de-DE" sz="2800"/>
              <a:t>Efektivní terapeutický program vyvinutý pro klienty ochotné ke změně je u málo motivovaných </a:t>
            </a:r>
            <a:br>
              <a:rPr lang="de-DE" sz="2800"/>
            </a:br>
            <a:r>
              <a:rPr lang="de-DE" sz="2800"/>
              <a:t>a nepřátelsky naladěných klientů neúčinný.</a:t>
            </a:r>
            <a:endParaRPr/>
          </a:p>
          <a:p>
            <a:pPr marL="274320" lvl="0" indent="-965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27432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de-DE" sz="2800" i="1"/>
              <a:t>Good Lives </a:t>
            </a:r>
            <a:r>
              <a:rPr lang="de-DE" sz="2800"/>
              <a:t>Model má proto z hlediska responzivity významnou roli.</a:t>
            </a:r>
            <a:endParaRPr/>
          </a:p>
          <a:p>
            <a:pPr marL="576263" lvl="1" indent="-134619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28" name="Google Shape;228;p1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29" name="Google Shape;229;p1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11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Princip responzivity</a:t>
            </a:r>
            <a:br>
              <a:rPr lang="de-DE" sz="3600"/>
            </a:br>
            <a:r>
              <a:rPr lang="de-DE" sz="2800"/>
              <a:t>Specifické faktory responzivity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body" idx="1"/>
          </p:nvPr>
        </p:nvSpPr>
        <p:spPr>
          <a:xfrm>
            <a:off x="457200" y="2780928"/>
            <a:ext cx="8229600" cy="319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800"/>
              <a:buChar char="*"/>
            </a:pPr>
            <a:r>
              <a:rPr lang="de-DE" sz="2800"/>
              <a:t>Co se stane, když tyto principy nebudeme respektovat?</a:t>
            </a:r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38" name="Google Shape;238;p1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12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239" name="Google Shape;239;p1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Dodržování tří klíčových principů</a:t>
            </a:r>
            <a:br>
              <a:rPr lang="de-DE" sz="3600"/>
            </a:br>
            <a:r>
              <a:rPr lang="de-DE" sz="2800"/>
              <a:t>Rizika, potřeby a responzivita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13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Dodržování tří klíčových principů</a:t>
            </a:r>
            <a:br>
              <a:rPr lang="de-DE" sz="3600"/>
            </a:br>
            <a:r>
              <a:rPr lang="de-DE" sz="2800"/>
              <a:t>Rizika, potřeby a responzivita</a:t>
            </a:r>
            <a:endParaRPr sz="3200"/>
          </a:p>
        </p:txBody>
      </p:sp>
      <p:graphicFrame>
        <p:nvGraphicFramePr>
          <p:cNvPr id="248" name="Google Shape;248;p13"/>
          <p:cNvGraphicFramePr/>
          <p:nvPr/>
        </p:nvGraphicFramePr>
        <p:xfrm>
          <a:off x="457200" y="15812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9" name="Google Shape;249;p13"/>
          <p:cNvSpPr/>
          <p:nvPr/>
        </p:nvSpPr>
        <p:spPr>
          <a:xfrm>
            <a:off x="5868144" y="2204864"/>
            <a:ext cx="1800200" cy="331236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6098275" y="6406275"/>
            <a:ext cx="2505000" cy="1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de-DE"/>
              <a:t>Good Lives Model</a:t>
            </a:r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14</a:t>
            </a:fld>
            <a:endParaRPr>
              <a:solidFill>
                <a:srgbClr val="073E8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Good Lives Model (GLM)</a:t>
            </a:r>
            <a:br>
              <a:rPr lang="de-DE" sz="3600"/>
            </a:br>
            <a:r>
              <a:rPr lang="de-DE" sz="2800"/>
              <a:t>Model dobrého života</a:t>
            </a:r>
            <a:endParaRPr sz="2800"/>
          </a:p>
        </p:txBody>
      </p:sp>
      <p:sp>
        <p:nvSpPr>
          <p:cNvPr id="264" name="Google Shape;264;p1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15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266" name="Google Shape;266;p15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3F6D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6263" lvl="1" indent="-274319" algn="l" rtl="0">
              <a:spcBef>
                <a:spcPts val="0"/>
              </a:spcBef>
              <a:spcAft>
                <a:spcPts val="0"/>
              </a:spcAft>
              <a:buSzPts val="2200"/>
              <a:buChar char="*"/>
            </a:pPr>
            <a:r>
              <a:rPr lang="de-D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Vyvinul Ward (2002) pro terapii pro pachatele trestných činů</a:t>
            </a:r>
            <a:endParaRPr/>
          </a:p>
          <a:p>
            <a:pPr marL="576263" lvl="1" indent="-134619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576263" lvl="1" indent="-274319" algn="l" rtl="0">
              <a:spcBef>
                <a:spcPts val="440"/>
              </a:spcBef>
              <a:spcAft>
                <a:spcPts val="0"/>
              </a:spcAft>
              <a:buSzPts val="2200"/>
              <a:buChar char="*"/>
            </a:pPr>
            <a:r>
              <a:rPr lang="de-D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Pozitivní psychologický přístup vychází z:</a:t>
            </a:r>
            <a:endParaRPr/>
          </a:p>
          <a:p>
            <a:pPr marL="855663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de-D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modelu RNR</a:t>
            </a:r>
            <a:endParaRPr/>
          </a:p>
          <a:p>
            <a:pPr marL="855663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de-D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KBT</a:t>
            </a:r>
            <a:endParaRPr/>
          </a:p>
          <a:p>
            <a:pPr marL="855663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de-D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sebeřízení</a:t>
            </a:r>
            <a:endParaRPr/>
          </a:p>
          <a:p>
            <a:pPr marL="576263" lvl="1" indent="-134619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576263" lvl="1" indent="-134619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576263" lvl="1" indent="-134619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914400" lvl="2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576263" lvl="1" indent="-134619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3F6D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6263" lvl="1" indent="-2743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*"/>
            </a:pPr>
            <a:r>
              <a:rPr lang="de-D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Kooperativní a motivační přístup</a:t>
            </a:r>
            <a:endParaRPr/>
          </a:p>
          <a:p>
            <a:pPr marL="576263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Char char="*"/>
            </a:pPr>
            <a:r>
              <a:rPr lang="de-D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Zaměření na výhody pro účastníka programu</a:t>
            </a:r>
            <a:endParaRPr/>
          </a:p>
          <a:p>
            <a:pPr marL="576263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Char char="*"/>
            </a:pPr>
            <a:r>
              <a:rPr lang="de-DE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Dva cíle</a:t>
            </a:r>
            <a:endParaRPr b="1"/>
          </a:p>
          <a:p>
            <a:pPr marL="1371600" lvl="2" indent="-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ndara"/>
              <a:buAutoNum type="arabicPeriod"/>
            </a:pPr>
            <a:r>
              <a:rPr lang="de-D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Minimalizace rizika recidivy</a:t>
            </a:r>
            <a:endParaRPr/>
          </a:p>
          <a:p>
            <a:pPr marL="1371600" lvl="2" indent="-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ndara"/>
              <a:buAutoNum type="arabicPeriod"/>
            </a:pPr>
            <a:r>
              <a:rPr lang="de-D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Dosažení naplněného života, psychické pohody</a:t>
            </a:r>
            <a:endParaRPr/>
          </a:p>
          <a:p>
            <a:pPr marL="274320" lvl="0" indent="-1219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>
            <a:spLocks noGrp="1"/>
          </p:cNvSpPr>
          <p:nvPr>
            <p:ph type="body" idx="1"/>
          </p:nvPr>
        </p:nvSpPr>
        <p:spPr>
          <a:xfrm>
            <a:off x="457200" y="2708920"/>
            <a:ext cx="822960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Čím to je, že GLM tak oslovuje odsouzené/pacienty?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914400" lvl="2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576263" lvl="1" indent="-134619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73" name="Google Shape;273;p1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16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275" name="Google Shape;275;p16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Good Lives Model (GLM)</a:t>
            </a:r>
            <a:br>
              <a:rPr lang="de-DE" sz="3600"/>
            </a:br>
            <a:r>
              <a:rPr lang="de-DE" sz="2800"/>
              <a:t>Model dobrého života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>
            <a:spLocks noGrp="1"/>
          </p:cNvSpPr>
          <p:nvPr>
            <p:ph type="body" idx="1"/>
          </p:nvPr>
        </p:nvSpPr>
        <p:spPr>
          <a:xfrm>
            <a:off x="431417" y="2564904"/>
            <a:ext cx="8281168" cy="345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6263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☞"/>
            </a:pPr>
            <a:r>
              <a:rPr lang="de-DE" b="1"/>
              <a:t>Pozitivní psychologie </a:t>
            </a:r>
            <a:r>
              <a:rPr lang="de-DE"/>
              <a:t>se zaměřuje na podporu pohody </a:t>
            </a:r>
            <a:br>
              <a:rPr lang="de-DE"/>
            </a:br>
            <a:r>
              <a:rPr lang="de-DE"/>
              <a:t>a na poznávání nebo rozvoj silných stránek.</a:t>
            </a:r>
            <a:endParaRPr/>
          </a:p>
          <a:p>
            <a:pPr marL="576263" lvl="1" indent="-2476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/>
          </a:p>
          <a:p>
            <a:pPr marL="576263" lvl="1" indent="-387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☞"/>
            </a:pPr>
            <a:r>
              <a:rPr lang="de-DE" b="1"/>
              <a:t>GLM </a:t>
            </a:r>
            <a:r>
              <a:rPr lang="de-DE"/>
              <a:t>se zabývá člověkem jako celkem a jeho potřebami.</a:t>
            </a:r>
            <a:endParaRPr/>
          </a:p>
          <a:p>
            <a:pPr marL="576263" lvl="1" indent="-13461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/>
          </a:p>
          <a:p>
            <a:pPr marL="457200" lvl="1" indent="0" algn="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endParaRPr/>
          </a:p>
          <a:p>
            <a:pPr marL="457200" lvl="1" indent="0" algn="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de-DE"/>
              <a:t>(Aspinwall &amp; Staudinger, 2003)</a:t>
            </a:r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82" name="Google Shape;282;p1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17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251520" y="260647"/>
            <a:ext cx="7559675" cy="114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Pozitivní psychologie </a:t>
            </a:r>
            <a:br>
              <a:rPr lang="de-DE" sz="3600"/>
            </a:br>
            <a:r>
              <a:rPr lang="de-DE" sz="2800"/>
              <a:t>Základ GLM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body" idx="1"/>
          </p:nvPr>
        </p:nvSpPr>
        <p:spPr>
          <a:xfrm>
            <a:off x="523082" y="2420888"/>
            <a:ext cx="8097838" cy="362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☞"/>
            </a:pPr>
            <a:r>
              <a:rPr lang="de-DE" sz="2400">
                <a:latin typeface="Arial"/>
                <a:ea typeface="Arial"/>
                <a:cs typeface="Arial"/>
                <a:sym typeface="Arial"/>
              </a:rPr>
              <a:t>Lidé jsou od přírody bytosti, které hledají naplnění určitých potřeb.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74320" lvl="0" indent="-121920" algn="l" rtl="0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☞"/>
            </a:pPr>
            <a:r>
              <a:rPr lang="de-DE" sz="2400">
                <a:latin typeface="Arial"/>
                <a:ea typeface="Arial"/>
                <a:cs typeface="Arial"/>
                <a:sym typeface="Arial"/>
              </a:rPr>
              <a:t>Pozitivní psychologie se nespokojí jen s léčbou strastí, ale usiluje i o  naplnění základních lidských potřeb.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de-DE" sz="2000"/>
              <a:t>(Kekes, 1989; Deci &amp; Ryan, 2000)</a:t>
            </a:r>
            <a:endParaRPr/>
          </a:p>
          <a:p>
            <a:pPr marL="342900" lvl="1" indent="-342900" algn="l" rtl="0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☞"/>
            </a:pPr>
            <a:r>
              <a:rPr lang="de-DE" sz="2400" b="1">
                <a:latin typeface="Arial"/>
                <a:ea typeface="Arial"/>
                <a:cs typeface="Arial"/>
                <a:sym typeface="Arial"/>
              </a:rPr>
              <a:t>GLM </a:t>
            </a:r>
            <a:r>
              <a:rPr lang="de-DE" sz="2400">
                <a:latin typeface="Arial"/>
                <a:ea typeface="Arial"/>
                <a:cs typeface="Arial"/>
                <a:sym typeface="Arial"/>
              </a:rPr>
              <a:t>se zabývá člověkem jako celkem </a:t>
            </a:r>
            <a:br>
              <a:rPr lang="de-DE" sz="2400">
                <a:latin typeface="Arial"/>
                <a:ea typeface="Arial"/>
                <a:cs typeface="Arial"/>
                <a:sym typeface="Arial"/>
              </a:rPr>
            </a:br>
            <a:r>
              <a:rPr lang="de-DE" sz="2400">
                <a:latin typeface="Arial"/>
                <a:ea typeface="Arial"/>
                <a:cs typeface="Arial"/>
                <a:sym typeface="Arial"/>
              </a:rPr>
              <a:t>a jeho potřebami.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74320" lvl="0" indent="-160020" algn="l" rtl="0"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14325" lvl="0" indent="-200025" algn="l" rtl="0">
              <a:spcBef>
                <a:spcPts val="600"/>
              </a:spcBef>
              <a:spcAft>
                <a:spcPts val="0"/>
              </a:spcAft>
              <a:buSzPts val="1800"/>
              <a:buFont typeface="Candara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18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Pozitivní psychologie </a:t>
            </a:r>
            <a:br>
              <a:rPr lang="de-DE" sz="3600"/>
            </a:br>
            <a:r>
              <a:rPr lang="de-DE" sz="2800"/>
              <a:t>Základ GLM</a:t>
            </a:r>
            <a:endParaRPr sz="3200"/>
          </a:p>
        </p:txBody>
      </p:sp>
      <p:sp>
        <p:nvSpPr>
          <p:cNvPr id="292" name="Google Shape;292;p18"/>
          <p:cNvSpPr/>
          <p:nvPr/>
        </p:nvSpPr>
        <p:spPr>
          <a:xfrm>
            <a:off x="785813" y="5918200"/>
            <a:ext cx="7581900" cy="495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</a:pPr>
            <a:r>
              <a:rPr lang="de-DE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 </a:t>
            </a:r>
            <a:endParaRPr sz="2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>
            <a:spLocks noGrp="1"/>
          </p:cNvSpPr>
          <p:nvPr>
            <p:ph type="body" idx="1"/>
          </p:nvPr>
        </p:nvSpPr>
        <p:spPr>
          <a:xfrm>
            <a:off x="636348" y="2120302"/>
            <a:ext cx="8352928" cy="431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220"/>
              <a:buNone/>
            </a:pPr>
            <a:r>
              <a:rPr lang="de-DE" sz="2220" b="1"/>
              <a:t>Základní potřeby neboli hodnoty lze rozdělit do tří hlavních kategorií:</a:t>
            </a:r>
            <a:r>
              <a:rPr lang="de-DE" sz="3330" b="1"/>
              <a:t>       </a:t>
            </a:r>
            <a:endParaRPr sz="2220" b="1"/>
          </a:p>
          <a:p>
            <a:pPr marL="817563" lvl="0" indent="-335597" algn="l" rtl="0">
              <a:spcBef>
                <a:spcPts val="600"/>
              </a:spcBef>
              <a:spcAft>
                <a:spcPts val="0"/>
              </a:spcAft>
              <a:buClr>
                <a:srgbClr val="FF2600"/>
              </a:buClr>
              <a:buSzPts val="2590"/>
              <a:buFont typeface="Candara"/>
              <a:buNone/>
            </a:pPr>
            <a:endParaRPr sz="2590">
              <a:solidFill>
                <a:srgbClr val="FF2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lvl="0" indent="0" algn="r" rtl="0">
              <a:spcBef>
                <a:spcPts val="600"/>
              </a:spcBef>
              <a:spcAft>
                <a:spcPts val="0"/>
              </a:spcAft>
              <a:buClr>
                <a:srgbClr val="FF2600"/>
              </a:buClr>
              <a:buSzPts val="2035"/>
              <a:buNone/>
            </a:pPr>
            <a:endParaRPr sz="2035"/>
          </a:p>
          <a:p>
            <a:pPr marL="317500" lvl="0" indent="0" algn="r" rtl="0">
              <a:spcBef>
                <a:spcPts val="600"/>
              </a:spcBef>
              <a:spcAft>
                <a:spcPts val="0"/>
              </a:spcAft>
              <a:buClr>
                <a:srgbClr val="FF2600"/>
              </a:buClr>
              <a:buSzPts val="2035"/>
              <a:buNone/>
            </a:pPr>
            <a:endParaRPr sz="2035"/>
          </a:p>
          <a:p>
            <a:pPr marL="317500" lvl="0" indent="0" algn="r" rtl="0">
              <a:spcBef>
                <a:spcPts val="600"/>
              </a:spcBef>
              <a:spcAft>
                <a:spcPts val="0"/>
              </a:spcAft>
              <a:buClr>
                <a:srgbClr val="FF2600"/>
              </a:buClr>
              <a:buSzPts val="2035"/>
              <a:buNone/>
            </a:pPr>
            <a:endParaRPr sz="2035"/>
          </a:p>
          <a:p>
            <a:pPr marL="317500" lvl="0" indent="0" algn="r" rtl="0">
              <a:spcBef>
                <a:spcPts val="600"/>
              </a:spcBef>
              <a:spcAft>
                <a:spcPts val="0"/>
              </a:spcAft>
              <a:buClr>
                <a:srgbClr val="FF2600"/>
              </a:buClr>
              <a:buSzPts val="2035"/>
              <a:buNone/>
            </a:pPr>
            <a:endParaRPr sz="2035"/>
          </a:p>
          <a:p>
            <a:pPr marL="317500" lvl="0" indent="0" algn="r" rtl="0">
              <a:spcBef>
                <a:spcPts val="600"/>
              </a:spcBef>
              <a:spcAft>
                <a:spcPts val="0"/>
              </a:spcAft>
              <a:buClr>
                <a:srgbClr val="FF2600"/>
              </a:buClr>
              <a:buSzPts val="2035"/>
              <a:buNone/>
            </a:pPr>
            <a:endParaRPr sz="2035"/>
          </a:p>
          <a:p>
            <a:pPr marL="317500" lvl="0" indent="0" algn="r" rtl="0">
              <a:spcBef>
                <a:spcPts val="600"/>
              </a:spcBef>
              <a:spcAft>
                <a:spcPts val="0"/>
              </a:spcAft>
              <a:buClr>
                <a:srgbClr val="FF2600"/>
              </a:buClr>
              <a:buSzPts val="2035"/>
              <a:buNone/>
            </a:pPr>
            <a:endParaRPr sz="2035"/>
          </a:p>
          <a:p>
            <a:pPr marL="317500" lvl="0" indent="0" algn="r" rtl="0">
              <a:spcBef>
                <a:spcPts val="600"/>
              </a:spcBef>
              <a:spcAft>
                <a:spcPts val="0"/>
              </a:spcAft>
              <a:buClr>
                <a:srgbClr val="FF2600"/>
              </a:buClr>
              <a:buSzPts val="2035"/>
              <a:buNone/>
            </a:pPr>
            <a:endParaRPr sz="2035"/>
          </a:p>
          <a:p>
            <a:pPr marL="317500" lvl="0" indent="0" algn="r" rtl="0">
              <a:spcBef>
                <a:spcPts val="600"/>
              </a:spcBef>
              <a:spcAft>
                <a:spcPts val="0"/>
              </a:spcAft>
              <a:buClr>
                <a:srgbClr val="FF2600"/>
              </a:buClr>
              <a:buSzPts val="1850"/>
              <a:buNone/>
            </a:pPr>
            <a:r>
              <a:rPr lang="de-DE" sz="1850"/>
              <a:t>(Kekes, 1989; Deci &amp; Ryan, 2000)</a:t>
            </a:r>
            <a:endParaRPr/>
          </a:p>
          <a:p>
            <a:pPr marL="317500" lvl="0" indent="0" algn="l" rtl="0">
              <a:spcBef>
                <a:spcPts val="600"/>
              </a:spcBef>
              <a:spcAft>
                <a:spcPts val="0"/>
              </a:spcAft>
              <a:buClr>
                <a:srgbClr val="FF2600"/>
              </a:buClr>
              <a:buSzPts val="2220"/>
              <a:buNone/>
            </a:pPr>
            <a:endParaRPr sz="2220"/>
          </a:p>
        </p:txBody>
      </p:sp>
      <p:sp>
        <p:nvSpPr>
          <p:cNvPr id="298" name="Google Shape;298;p1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19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00" name="Google Shape;300;p19"/>
          <p:cNvSpPr/>
          <p:nvPr/>
        </p:nvSpPr>
        <p:spPr>
          <a:xfrm>
            <a:off x="5076056" y="5445224"/>
            <a:ext cx="3672408" cy="5760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endParaRPr sz="2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301" name="Google Shape;301;p19"/>
          <p:cNvGraphicFramePr/>
          <p:nvPr/>
        </p:nvGraphicFramePr>
        <p:xfrm>
          <a:off x="611560" y="314096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{8B40596F-F0B2-43AC-9CDC-962A943090E7}</a:tableStyleId>
              </a:tblPr>
              <a:tblGrid>
                <a:gridCol w="144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400" b="1" u="none" strike="noStrike" cap="none">
                          <a:solidFill>
                            <a:schemeClr val="dk2"/>
                          </a:solidFill>
                        </a:rPr>
                        <a:t>Tělo </a:t>
                      </a:r>
                      <a:endParaRPr sz="24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Candara"/>
                        <a:buNone/>
                      </a:pPr>
                      <a:r>
                        <a:rPr lang="de-DE" sz="2400" b="0" u="none" strike="noStrike" cap="none">
                          <a:solidFill>
                            <a:schemeClr val="dk2"/>
                          </a:solidFill>
                        </a:rPr>
                        <a:t>Sex, jídlo, teplo 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400" b="1" u="none" strike="noStrike" cap="none">
                          <a:solidFill>
                            <a:schemeClr val="dk2"/>
                          </a:solidFill>
                        </a:rPr>
                        <a:t>Mé JÁ</a:t>
                      </a:r>
                      <a:endParaRPr sz="24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 u="none" strike="noStrike" cap="none">
                          <a:solidFill>
                            <a:schemeClr val="dk2"/>
                          </a:solidFill>
                        </a:rPr>
                        <a:t>Autonomie, kompetence,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 u="none" strike="noStrike" cap="none">
                          <a:solidFill>
                            <a:schemeClr val="dk2"/>
                          </a:solidFill>
                        </a:rPr>
                        <a:t>sounáležitost s ostatními 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400" b="1" u="none" strike="noStrike" cap="none">
                          <a:solidFill>
                            <a:schemeClr val="dk2"/>
                          </a:solidFill>
                        </a:rPr>
                        <a:t>Sociálno</a:t>
                      </a:r>
                      <a:endParaRPr sz="24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Candara"/>
                        <a:buNone/>
                      </a:pPr>
                      <a:r>
                        <a:rPr lang="de-DE" sz="2400" u="none" strike="noStrike" cap="none">
                          <a:solidFill>
                            <a:schemeClr val="dk2"/>
                          </a:solidFill>
                        </a:rPr>
                        <a:t>Sociální podpora, smysluplná práce</a:t>
                      </a:r>
                      <a:endParaRPr sz="24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2" name="Google Shape;302;p19"/>
          <p:cNvSpPr txBox="1"/>
          <p:nvPr/>
        </p:nvSpPr>
        <p:spPr>
          <a:xfrm>
            <a:off x="251520" y="188640"/>
            <a:ext cx="7559675" cy="119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Pozitivní psychologie </a:t>
            </a:r>
            <a:br>
              <a:rPr lang="de-DE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Základ GLM</a:t>
            </a:r>
            <a:endParaRPr sz="32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Přehled</a:t>
            </a:r>
            <a:endParaRPr/>
          </a:p>
          <a:p>
            <a:pPr marL="971550" lvl="1" indent="-514350" algn="l" rtl="0">
              <a:spcBef>
                <a:spcPts val="440"/>
              </a:spcBef>
              <a:spcAft>
                <a:spcPts val="0"/>
              </a:spcAft>
              <a:buSzPts val="2200"/>
              <a:buFont typeface="Candara"/>
              <a:buAutoNum type="arabicPeriod"/>
            </a:pPr>
            <a:r>
              <a:rPr lang="de-DE"/>
              <a:t>Model rizik, potřeb a responzivity</a:t>
            </a:r>
            <a:endParaRPr/>
          </a:p>
          <a:p>
            <a:pPr marL="971550" lvl="1" indent="-514350" algn="l" rtl="0">
              <a:spcBef>
                <a:spcPts val="440"/>
              </a:spcBef>
              <a:spcAft>
                <a:spcPts val="0"/>
              </a:spcAft>
              <a:buSzPts val="2200"/>
              <a:buFont typeface="Candara"/>
              <a:buAutoNum type="arabicPeriod"/>
            </a:pPr>
            <a:r>
              <a:rPr lang="de-DE"/>
              <a:t>Good Lives Model</a:t>
            </a:r>
            <a:endParaRPr/>
          </a:p>
          <a:p>
            <a:pPr marL="971550" lvl="1" indent="-374650" algn="l" rtl="0">
              <a:spcBef>
                <a:spcPts val="440"/>
              </a:spcBef>
              <a:spcAft>
                <a:spcPts val="0"/>
              </a:spcAft>
              <a:buSzPts val="2200"/>
              <a:buFont typeface="Candara"/>
              <a:buNone/>
            </a:pP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Plánování terapie</a:t>
            </a:r>
            <a:endParaRPr/>
          </a:p>
          <a:p>
            <a:pPr marL="576263" lvl="1" indent="-274319" algn="l" rtl="0">
              <a:spcBef>
                <a:spcPts val="440"/>
              </a:spcBef>
              <a:spcAft>
                <a:spcPts val="0"/>
              </a:spcAft>
              <a:buSzPts val="2200"/>
              <a:buChar char="*"/>
            </a:pPr>
            <a:r>
              <a:rPr lang="de-DE"/>
              <a:t>Akceptační a závazková terapie</a:t>
            </a:r>
            <a:endParaRPr/>
          </a:p>
          <a:p>
            <a:pPr marL="576263" lvl="1" indent="-274319" algn="l" rtl="0">
              <a:spcBef>
                <a:spcPts val="440"/>
              </a:spcBef>
              <a:spcAft>
                <a:spcPts val="0"/>
              </a:spcAft>
              <a:buSzPts val="2200"/>
              <a:buChar char="*"/>
            </a:pPr>
            <a:r>
              <a:rPr lang="de-DE"/>
              <a:t>Bdělá pozornost</a:t>
            </a:r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2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154" name="Google Shape;154;p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Členění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"/>
          <p:cNvSpPr txBox="1">
            <a:spLocks noGrp="1"/>
          </p:cNvSpPr>
          <p:nvPr>
            <p:ph type="body" idx="1"/>
          </p:nvPr>
        </p:nvSpPr>
        <p:spPr>
          <a:xfrm>
            <a:off x="539552" y="2109693"/>
            <a:ext cx="8208912" cy="418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de-DE" sz="2200"/>
              <a:t>Ze základních potřeb neboli </a:t>
            </a:r>
            <a:r>
              <a:rPr lang="de-DE" sz="2200" i="1" u="sng"/>
              <a:t>primárních hodnot </a:t>
            </a:r>
            <a:br>
              <a:rPr lang="de-DE" sz="2200" i="1" u="sng"/>
            </a:br>
            <a:r>
              <a:rPr lang="de-DE" sz="2200"/>
              <a:t>se mohou odvozovat </a:t>
            </a:r>
            <a:r>
              <a:rPr lang="de-DE" sz="2200" u="sng"/>
              <a:t>sekundární (instrumentální) hodnoty</a:t>
            </a:r>
            <a:endParaRPr sz="2200" u="sng"/>
          </a:p>
          <a:p>
            <a:pPr marL="274320" lvl="0" indent="-134620" algn="l" rtl="0">
              <a:spcBef>
                <a:spcPts val="600"/>
              </a:spcBef>
              <a:spcAft>
                <a:spcPts val="0"/>
              </a:spcAft>
              <a:buSzPts val="2200"/>
              <a:buFont typeface="Noto Sans Symbols"/>
              <a:buNone/>
            </a:pPr>
            <a:endParaRPr sz="2200"/>
          </a:p>
          <a:p>
            <a:pPr marL="1433513" lvl="1" indent="-625475" algn="l" rtl="0">
              <a:spcBef>
                <a:spcPts val="6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de-DE"/>
              <a:t>např. </a:t>
            </a:r>
            <a:r>
              <a:rPr lang="de-DE" b="1"/>
              <a:t>sounáležitost s ostatními </a:t>
            </a:r>
            <a:r>
              <a:rPr lang="de-DE"/>
              <a:t>= volnočasové aktivity, empatie, důvěra, sociální dovednosti</a:t>
            </a:r>
            <a:endParaRPr/>
          </a:p>
          <a:p>
            <a:pPr marL="576263" lvl="1" indent="-134619" algn="l" rtl="0">
              <a:spcBef>
                <a:spcPts val="600"/>
              </a:spcBef>
              <a:spcAft>
                <a:spcPts val="0"/>
              </a:spcAft>
              <a:buSzPts val="2200"/>
              <a:buFont typeface="Noto Sans Symbols"/>
              <a:buNone/>
            </a:pPr>
            <a:endParaRPr/>
          </a:p>
          <a:p>
            <a:pPr marL="273050" lvl="1" indent="-273050" algn="l" rtl="0">
              <a:spcBef>
                <a:spcPts val="6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de-DE"/>
              <a:t>Tyto </a:t>
            </a:r>
            <a:r>
              <a:rPr lang="de-DE" i="1" u="sng"/>
              <a:t>sekundární hodnoty </a:t>
            </a:r>
            <a:r>
              <a:rPr lang="de-DE"/>
              <a:t>umožňují dosažení primárních hodnot.</a:t>
            </a:r>
            <a:endParaRPr/>
          </a:p>
          <a:p>
            <a:pPr marL="273050" lvl="1" indent="-133350" algn="l" rtl="0">
              <a:spcBef>
                <a:spcPts val="600"/>
              </a:spcBef>
              <a:spcAft>
                <a:spcPts val="0"/>
              </a:spcAft>
              <a:buSzPts val="2200"/>
              <a:buFont typeface="Noto Sans Symbols"/>
              <a:buNone/>
            </a:pPr>
            <a:endParaRPr/>
          </a:p>
          <a:p>
            <a:pPr marL="273050" lvl="1" indent="-273050" algn="l" rtl="0">
              <a:spcBef>
                <a:spcPts val="6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de-DE" b="1"/>
              <a:t>Rizikové faktory</a:t>
            </a:r>
            <a:r>
              <a:rPr lang="de-DE"/>
              <a:t> jsou interní nebo externí překážky při dosahování </a:t>
            </a:r>
            <a:r>
              <a:rPr lang="de-DE" i="1" u="sng"/>
              <a:t>primárních hodnot. </a:t>
            </a:r>
            <a:endParaRPr/>
          </a:p>
        </p:txBody>
      </p:sp>
      <p:sp>
        <p:nvSpPr>
          <p:cNvPr id="308" name="Google Shape;308;p2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309" name="Google Shape;309;p2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20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785813" y="5918200"/>
            <a:ext cx="7581900" cy="495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</a:pPr>
            <a:r>
              <a:rPr lang="de-DE"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 </a:t>
            </a:r>
            <a:endParaRPr sz="2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5364088" y="6038850"/>
            <a:ext cx="3633540" cy="254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de-DE" sz="1700">
                <a:solidFill>
                  <a:srgbClr val="073E87"/>
                </a:solidFill>
                <a:latin typeface="Gill Sans"/>
                <a:ea typeface="Gill Sans"/>
                <a:cs typeface="Gill Sans"/>
                <a:sym typeface="Gill Sans"/>
              </a:rPr>
              <a:t>(Kekes, 1989; Deci &amp; Ryan, 2000)</a:t>
            </a:r>
            <a:endParaRPr sz="2800">
              <a:solidFill>
                <a:srgbClr val="073E8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251520" y="188640"/>
            <a:ext cx="7559675" cy="119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Pozitivní psychologie </a:t>
            </a:r>
            <a:br>
              <a:rPr lang="de-DE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Základ GLM</a:t>
            </a:r>
            <a:endParaRPr sz="32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de-DE"/>
              <a:t>Zaměření na osobní životní cíle motivuje mnohem víc než „zpracování trestného činu“.</a:t>
            </a:r>
            <a:endParaRPr/>
          </a:p>
          <a:p>
            <a:pPr marL="355600" lvl="0" indent="-342900" algn="l" rtl="0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de-DE"/>
              <a:t>Splnění </a:t>
            </a:r>
            <a:r>
              <a:rPr lang="de-DE" b="1"/>
              <a:t>principu responzivity </a:t>
            </a:r>
            <a:r>
              <a:rPr lang="de-DE"/>
              <a:t>je zásadní část účinné terapie.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18" name="Google Shape;318;p2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21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20" name="Google Shape;320;p2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Good Lives Model</a:t>
            </a:r>
            <a:br>
              <a:rPr lang="de-DE" sz="4000">
                <a:solidFill>
                  <a:srgbClr val="980032"/>
                </a:solidFill>
              </a:rPr>
            </a:br>
            <a:r>
              <a:rPr lang="de-DE" sz="2800"/>
              <a:t>Shrnutí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 txBox="1">
            <a:spLocks noGrp="1"/>
          </p:cNvSpPr>
          <p:nvPr>
            <p:ph type="body" idx="1"/>
          </p:nvPr>
        </p:nvSpPr>
        <p:spPr>
          <a:xfrm>
            <a:off x="251520" y="2348880"/>
            <a:ext cx="8424935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de-DE"/>
              <a:t>Good Lives Model je přístup orientovaný na zdroje.</a:t>
            </a:r>
            <a:endParaRPr/>
          </a:p>
          <a:p>
            <a:pPr marL="355600" lvl="0" indent="-215900" algn="l" rtl="0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  <a:p>
            <a:pPr marL="355600" lvl="0" indent="-342900" algn="l" rtl="0">
              <a:spcBef>
                <a:spcPts val="158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de-DE"/>
              <a:t>Terapie ve vězeňství se musí zaměřit na zlepšení pozitivních dovedností , nejen na potlačení dysfunkčních dovedností.</a:t>
            </a:r>
            <a:endParaRPr/>
          </a:p>
          <a:p>
            <a:pPr marL="355600" lvl="0" indent="-215900" algn="l" rtl="0">
              <a:spcBef>
                <a:spcPts val="158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b="1"/>
          </a:p>
          <a:p>
            <a:pPr marL="355600" lvl="0" indent="-342900" algn="l" rtl="0">
              <a:spcBef>
                <a:spcPts val="158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de-DE" b="1"/>
              <a:t>Cílem </a:t>
            </a:r>
            <a:r>
              <a:rPr lang="de-DE"/>
              <a:t>je vybavit odsouzené nezbytnými interními a externími podmínkami, se kterými mohou dosahovat svých životních cílů prosociálně a způsobem, který je pro ně osobně důležitý.</a:t>
            </a:r>
            <a:endParaRPr/>
          </a:p>
        </p:txBody>
      </p:sp>
      <p:sp>
        <p:nvSpPr>
          <p:cNvPr id="326" name="Google Shape;326;p2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327" name="Google Shape;327;p2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22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28" name="Google Shape;328;p2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Good Lives Model</a:t>
            </a:r>
            <a:br>
              <a:rPr lang="de-DE" sz="3600">
                <a:solidFill>
                  <a:srgbClr val="980032"/>
                </a:solidFill>
              </a:rPr>
            </a:br>
            <a:r>
              <a:rPr lang="de-DE" sz="2800"/>
              <a:t>Shrnutí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de-DE"/>
              <a:t>Životní cíle</a:t>
            </a:r>
            <a:endParaRPr/>
          </a:p>
        </p:txBody>
      </p:sp>
      <p:sp>
        <p:nvSpPr>
          <p:cNvPr id="334" name="Google Shape;334;p23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Good Lives Model</a:t>
            </a:r>
            <a:endParaRPr/>
          </a:p>
        </p:txBody>
      </p:sp>
      <p:sp>
        <p:nvSpPr>
          <p:cNvPr id="335" name="Google Shape;335;p2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336" name="Google Shape;336;p2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23</a:t>
            </a:fld>
            <a:endParaRPr>
              <a:solidFill>
                <a:srgbClr val="073E8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Pojem </a:t>
            </a:r>
            <a:r>
              <a:rPr lang="de-DE" u="sng"/>
              <a:t>primární hodnoty</a:t>
            </a:r>
            <a:r>
              <a:rPr lang="de-DE"/>
              <a:t> jsme nahradili pojmem </a:t>
            </a:r>
            <a:r>
              <a:rPr lang="de-DE" u="sng"/>
              <a:t>životní cíle</a:t>
            </a:r>
            <a:r>
              <a:rPr lang="de-DE"/>
              <a:t>.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Podobně jako Yates a Prescott (2011) jsme došli k závěru, že by se pojem „hodnoty“ měl nahradit srozumitelnějším pojmem.</a:t>
            </a:r>
            <a:endParaRPr/>
          </a:p>
        </p:txBody>
      </p:sp>
      <p:sp>
        <p:nvSpPr>
          <p:cNvPr id="342" name="Google Shape;342;p2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24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de-DE"/>
              <a:t>Životní cíle – primární hodnoty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/>
        </p:nvSpPr>
        <p:spPr>
          <a:xfrm>
            <a:off x="447991" y="2060848"/>
            <a:ext cx="8248015" cy="20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115" marR="5080" lvl="0" indent="-2724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100"/>
              <a:buFont typeface="Noto Sans Symbols"/>
              <a:buChar char="⚫"/>
            </a:pPr>
            <a:r>
              <a:rPr lang="de-DE" sz="2500" b="0" i="0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Jednání, vnější stavy, vlastnosti, zkušenosti a psychické stavy, které lidé vnímají jako výhodné a vyhledávají je.</a:t>
            </a:r>
            <a:endParaRPr/>
          </a:p>
          <a:p>
            <a:pPr marL="285115" marR="5080" lvl="0" indent="-139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500" b="0" i="0" u="none" strike="noStrike" cap="none">
              <a:solidFill>
                <a:srgbClr val="073E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115" marR="0" lvl="0" indent="-27241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E87"/>
              </a:buClr>
              <a:buSzPts val="2100"/>
              <a:buFont typeface="Noto Sans Symbols"/>
              <a:buChar char="⚫"/>
            </a:pPr>
            <a:r>
              <a:rPr lang="de-DE" sz="2500" b="0" i="0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Bylo identifikováno minimálně deset životních cílů.</a:t>
            </a:r>
            <a:endParaRPr sz="2500" b="0" i="0" u="none" strike="noStrike" cap="none">
              <a:solidFill>
                <a:srgbClr val="073E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25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1" name="Google Shape;351;p25"/>
          <p:cNvSpPr txBox="1">
            <a:spLocks noGrp="1"/>
          </p:cNvSpPr>
          <p:nvPr>
            <p:ph type="title"/>
          </p:nvPr>
        </p:nvSpPr>
        <p:spPr>
          <a:xfrm>
            <a:off x="251520" y="126526"/>
            <a:ext cx="79585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de-DE"/>
              <a:t>Životní cíle</a:t>
            </a:r>
            <a:endParaRPr/>
          </a:p>
        </p:txBody>
      </p:sp>
      <p:pic>
        <p:nvPicPr>
          <p:cNvPr id="352" name="Google Shape;352;p25" descr="special needs sibl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3789040"/>
            <a:ext cx="6667500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359" name="Google Shape;359;p2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26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0" name="Google Shape;360;p26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229600" cy="81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de-D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Deset životních cílů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61" name="Google Shape;361;p26"/>
          <p:cNvGrpSpPr/>
          <p:nvPr/>
        </p:nvGrpSpPr>
        <p:grpSpPr>
          <a:xfrm>
            <a:off x="1474859" y="1260234"/>
            <a:ext cx="5877953" cy="4913595"/>
            <a:chOff x="1474859" y="1260234"/>
            <a:chExt cx="5877953" cy="4913595"/>
          </a:xfrm>
        </p:grpSpPr>
        <p:grpSp>
          <p:nvGrpSpPr>
            <p:cNvPr id="362" name="Google Shape;362;p26"/>
            <p:cNvGrpSpPr/>
            <p:nvPr/>
          </p:nvGrpSpPr>
          <p:grpSpPr>
            <a:xfrm>
              <a:off x="1503154" y="1260234"/>
              <a:ext cx="5849658" cy="4913595"/>
              <a:chOff x="1323642" y="0"/>
              <a:chExt cx="5849658" cy="4913595"/>
            </a:xfrm>
          </p:grpSpPr>
          <p:sp>
            <p:nvSpPr>
              <p:cNvPr id="363" name="Google Shape;363;p26"/>
              <p:cNvSpPr/>
              <p:nvPr/>
            </p:nvSpPr>
            <p:spPr>
              <a:xfrm>
                <a:off x="1323642" y="0"/>
                <a:ext cx="4913595" cy="4913595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44000">
                    <a:srgbClr val="A9A9B1"/>
                  </a:gs>
                  <a:gs pos="100000">
                    <a:srgbClr val="54566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6"/>
              <p:cNvSpPr/>
              <p:nvPr/>
            </p:nvSpPr>
            <p:spPr>
              <a:xfrm>
                <a:off x="3581416" y="491668"/>
                <a:ext cx="3591884" cy="344201"/>
              </a:xfrm>
              <a:prstGeom prst="roundRect">
                <a:avLst>
                  <a:gd name="adj" fmla="val 16667"/>
                </a:avLst>
              </a:prstGeom>
              <a:solidFill>
                <a:schemeClr val="lt2">
                  <a:alpha val="89803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6"/>
              <p:cNvSpPr txBox="1"/>
              <p:nvPr/>
            </p:nvSpPr>
            <p:spPr>
              <a:xfrm>
                <a:off x="3598219" y="508471"/>
                <a:ext cx="3558278" cy="31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ndara"/>
                  <a:buNone/>
                </a:pPr>
                <a:r>
                  <a:rPr lang="de-DE" sz="2000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Život</a:t>
                </a:r>
                <a:endParaRPr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66" name="Google Shape;366;p26"/>
              <p:cNvSpPr/>
              <p:nvPr/>
            </p:nvSpPr>
            <p:spPr>
              <a:xfrm>
                <a:off x="3581416" y="884694"/>
                <a:ext cx="3591884" cy="344201"/>
              </a:xfrm>
              <a:prstGeom prst="roundRect">
                <a:avLst>
                  <a:gd name="adj" fmla="val 16667"/>
                </a:avLst>
              </a:prstGeom>
              <a:solidFill>
                <a:schemeClr val="lt2">
                  <a:alpha val="89803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6"/>
              <p:cNvSpPr txBox="1"/>
              <p:nvPr/>
            </p:nvSpPr>
            <p:spPr>
              <a:xfrm>
                <a:off x="3598219" y="901497"/>
                <a:ext cx="3558278" cy="31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ndara"/>
                  <a:buNone/>
                </a:pPr>
                <a:r>
                  <a:rPr lang="de-DE" sz="2000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Vědění</a:t>
                </a:r>
                <a:endParaRPr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68" name="Google Shape;368;p26"/>
              <p:cNvSpPr/>
              <p:nvPr/>
            </p:nvSpPr>
            <p:spPr>
              <a:xfrm>
                <a:off x="3581416" y="1277720"/>
                <a:ext cx="3591884" cy="344201"/>
              </a:xfrm>
              <a:prstGeom prst="roundRect">
                <a:avLst>
                  <a:gd name="adj" fmla="val 16667"/>
                </a:avLst>
              </a:prstGeom>
              <a:solidFill>
                <a:schemeClr val="lt2">
                  <a:alpha val="89803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6"/>
              <p:cNvSpPr txBox="1"/>
              <p:nvPr/>
            </p:nvSpPr>
            <p:spPr>
              <a:xfrm>
                <a:off x="3598219" y="1294523"/>
                <a:ext cx="3558278" cy="31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ndara"/>
                  <a:buNone/>
                </a:pPr>
                <a:r>
                  <a:rPr lang="de-DE" sz="2000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Volnočasové aktivity/práce</a:t>
                </a:r>
                <a:endParaRPr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0" name="Google Shape;370;p26"/>
              <p:cNvSpPr/>
              <p:nvPr/>
            </p:nvSpPr>
            <p:spPr>
              <a:xfrm>
                <a:off x="3581416" y="1670745"/>
                <a:ext cx="3591884" cy="344201"/>
              </a:xfrm>
              <a:prstGeom prst="roundRect">
                <a:avLst>
                  <a:gd name="adj" fmla="val 16667"/>
                </a:avLst>
              </a:prstGeom>
              <a:solidFill>
                <a:schemeClr val="lt2">
                  <a:alpha val="89803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6"/>
              <p:cNvSpPr txBox="1"/>
              <p:nvPr/>
            </p:nvSpPr>
            <p:spPr>
              <a:xfrm>
                <a:off x="3598219" y="1687548"/>
                <a:ext cx="3558278" cy="31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ndara"/>
                  <a:buNone/>
                </a:pPr>
                <a:r>
                  <a:rPr lang="de-DE" sz="2000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Sebeurčení</a:t>
                </a:r>
                <a:endParaRPr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2" name="Google Shape;372;p26"/>
              <p:cNvSpPr/>
              <p:nvPr/>
            </p:nvSpPr>
            <p:spPr>
              <a:xfrm>
                <a:off x="3581416" y="2063771"/>
                <a:ext cx="3591884" cy="344201"/>
              </a:xfrm>
              <a:prstGeom prst="roundRect">
                <a:avLst>
                  <a:gd name="adj" fmla="val 16667"/>
                </a:avLst>
              </a:prstGeom>
              <a:solidFill>
                <a:schemeClr val="lt2">
                  <a:alpha val="89803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6"/>
              <p:cNvSpPr txBox="1"/>
              <p:nvPr/>
            </p:nvSpPr>
            <p:spPr>
              <a:xfrm>
                <a:off x="3598219" y="2080574"/>
                <a:ext cx="3558278" cy="31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ndara"/>
                  <a:buNone/>
                </a:pPr>
                <a:r>
                  <a:rPr lang="de-DE" sz="2000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Vnitřní klid</a:t>
                </a:r>
                <a:endParaRPr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4" name="Google Shape;374;p26"/>
              <p:cNvSpPr/>
              <p:nvPr/>
            </p:nvSpPr>
            <p:spPr>
              <a:xfrm>
                <a:off x="3581416" y="2456797"/>
                <a:ext cx="3591884" cy="344201"/>
              </a:xfrm>
              <a:prstGeom prst="roundRect">
                <a:avLst>
                  <a:gd name="adj" fmla="val 16667"/>
                </a:avLst>
              </a:prstGeom>
              <a:solidFill>
                <a:schemeClr val="lt2">
                  <a:alpha val="89803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6"/>
              <p:cNvSpPr txBox="1"/>
              <p:nvPr/>
            </p:nvSpPr>
            <p:spPr>
              <a:xfrm>
                <a:off x="3598219" y="2473600"/>
                <a:ext cx="3558278" cy="31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ndara"/>
                  <a:buNone/>
                </a:pPr>
                <a:r>
                  <a:rPr lang="de-DE" sz="2000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Sounáležitost</a:t>
                </a:r>
                <a:endParaRPr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6" name="Google Shape;376;p26"/>
              <p:cNvSpPr/>
              <p:nvPr/>
            </p:nvSpPr>
            <p:spPr>
              <a:xfrm>
                <a:off x="3581416" y="2849823"/>
                <a:ext cx="3591884" cy="344201"/>
              </a:xfrm>
              <a:prstGeom prst="roundRect">
                <a:avLst>
                  <a:gd name="adj" fmla="val 16667"/>
                </a:avLst>
              </a:prstGeom>
              <a:solidFill>
                <a:schemeClr val="lt2">
                  <a:alpha val="89803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6"/>
              <p:cNvSpPr txBox="1"/>
              <p:nvPr/>
            </p:nvSpPr>
            <p:spPr>
              <a:xfrm>
                <a:off x="3598219" y="2866626"/>
                <a:ext cx="3558278" cy="31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ndara"/>
                  <a:buNone/>
                </a:pPr>
                <a:r>
                  <a:rPr lang="de-DE" sz="2000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Společenství</a:t>
                </a:r>
                <a:endParaRPr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8" name="Google Shape;378;p26"/>
              <p:cNvSpPr/>
              <p:nvPr/>
            </p:nvSpPr>
            <p:spPr>
              <a:xfrm>
                <a:off x="3581416" y="3242849"/>
                <a:ext cx="3591884" cy="344201"/>
              </a:xfrm>
              <a:prstGeom prst="roundRect">
                <a:avLst>
                  <a:gd name="adj" fmla="val 16667"/>
                </a:avLst>
              </a:prstGeom>
              <a:solidFill>
                <a:schemeClr val="lt2">
                  <a:alpha val="89803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6"/>
              <p:cNvSpPr txBox="1"/>
              <p:nvPr/>
            </p:nvSpPr>
            <p:spPr>
              <a:xfrm>
                <a:off x="3598219" y="3259652"/>
                <a:ext cx="3558278" cy="31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ndara"/>
                  <a:buNone/>
                </a:pPr>
                <a:r>
                  <a:rPr lang="de-DE" sz="2000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Spiritualita</a:t>
                </a:r>
                <a:endParaRPr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80" name="Google Shape;380;p26"/>
              <p:cNvSpPr/>
              <p:nvPr/>
            </p:nvSpPr>
            <p:spPr>
              <a:xfrm>
                <a:off x="3581416" y="3635874"/>
                <a:ext cx="3591884" cy="344201"/>
              </a:xfrm>
              <a:prstGeom prst="roundRect">
                <a:avLst>
                  <a:gd name="adj" fmla="val 16667"/>
                </a:avLst>
              </a:prstGeom>
              <a:solidFill>
                <a:schemeClr val="lt2">
                  <a:alpha val="89803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6"/>
              <p:cNvSpPr txBox="1"/>
              <p:nvPr/>
            </p:nvSpPr>
            <p:spPr>
              <a:xfrm>
                <a:off x="3598219" y="3652677"/>
                <a:ext cx="3558278" cy="31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ndara"/>
                  <a:buNone/>
                </a:pPr>
                <a:r>
                  <a:rPr lang="de-DE" sz="2000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Radost/potěšení</a:t>
                </a:r>
                <a:endParaRPr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82" name="Google Shape;382;p26"/>
              <p:cNvSpPr/>
              <p:nvPr/>
            </p:nvSpPr>
            <p:spPr>
              <a:xfrm>
                <a:off x="3581416" y="4028900"/>
                <a:ext cx="3591884" cy="344201"/>
              </a:xfrm>
              <a:prstGeom prst="roundRect">
                <a:avLst>
                  <a:gd name="adj" fmla="val 16667"/>
                </a:avLst>
              </a:prstGeom>
              <a:solidFill>
                <a:schemeClr val="lt2">
                  <a:alpha val="89803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6"/>
              <p:cNvSpPr txBox="1"/>
              <p:nvPr/>
            </p:nvSpPr>
            <p:spPr>
              <a:xfrm>
                <a:off x="3598219" y="4045703"/>
                <a:ext cx="3558278" cy="31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ndara"/>
                  <a:buNone/>
                </a:pPr>
                <a:r>
                  <a:rPr lang="de-DE" sz="2000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Kreativita</a:t>
                </a:r>
                <a:endParaRPr sz="20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384" name="Google Shape;384;p26"/>
            <p:cNvGrpSpPr/>
            <p:nvPr/>
          </p:nvGrpSpPr>
          <p:grpSpPr>
            <a:xfrm>
              <a:off x="1474859" y="2569014"/>
              <a:ext cx="1654443" cy="2582588"/>
              <a:chOff x="720043" y="2251265"/>
              <a:chExt cx="1654443" cy="2582588"/>
            </a:xfrm>
          </p:grpSpPr>
          <p:sp>
            <p:nvSpPr>
              <p:cNvPr id="385" name="Google Shape;385;p26"/>
              <p:cNvSpPr/>
              <p:nvPr/>
            </p:nvSpPr>
            <p:spPr>
              <a:xfrm rot="1559302">
                <a:off x="1258874" y="2246415"/>
                <a:ext cx="576064" cy="2592288"/>
              </a:xfrm>
              <a:prstGeom prst="roundRect">
                <a:avLst>
                  <a:gd name="adj" fmla="val 16667"/>
                </a:avLst>
              </a:prstGeom>
              <a:solidFill>
                <a:srgbClr val="DEEAF5"/>
              </a:solidFill>
              <a:ln w="15875" cap="flat" cmpd="sng">
                <a:solidFill>
                  <a:srgbClr val="314F6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ndar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86" name="Google Shape;386;p26"/>
              <p:cNvSpPr txBox="1"/>
              <p:nvPr/>
            </p:nvSpPr>
            <p:spPr>
              <a:xfrm rot="-3822791">
                <a:off x="476069" y="3122281"/>
                <a:ext cx="2287204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ndara"/>
                  <a:buNone/>
                </a:pPr>
                <a:r>
                  <a:rPr lang="de-DE" sz="2400" b="1" i="0" u="none" strike="noStrike" cap="none">
                    <a:solidFill>
                      <a:srgbClr val="0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Dobrý život</a:t>
                </a:r>
                <a:endParaRPr sz="2400" b="1" i="0" u="none" strike="noStrike" cap="none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ftr" idx="11"/>
          </p:nvPr>
        </p:nvSpPr>
        <p:spPr>
          <a:xfrm>
            <a:off x="2339752" y="62717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392" name="Google Shape;392;p27"/>
          <p:cNvSpPr txBox="1">
            <a:spLocks noGrp="1"/>
          </p:cNvSpPr>
          <p:nvPr>
            <p:ph type="sldNum" idx="12"/>
          </p:nvPr>
        </p:nvSpPr>
        <p:spPr>
          <a:xfrm>
            <a:off x="8228283" y="6492875"/>
            <a:ext cx="5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27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3" name="Google Shape;393;p27"/>
          <p:cNvSpPr txBox="1">
            <a:spLocks noGrp="1"/>
          </p:cNvSpPr>
          <p:nvPr>
            <p:ph type="title"/>
          </p:nvPr>
        </p:nvSpPr>
        <p:spPr>
          <a:xfrm>
            <a:off x="251519" y="219418"/>
            <a:ext cx="822960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ndara"/>
              <a:buNone/>
            </a:pPr>
            <a:r>
              <a:rPr lang="de-DE" sz="4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Životní cíle</a:t>
            </a:r>
            <a:br>
              <a:rPr lang="de-DE" sz="4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Život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394" name="Google Shape;394;p27"/>
          <p:cNvSpPr txBox="1"/>
          <p:nvPr/>
        </p:nvSpPr>
        <p:spPr>
          <a:xfrm>
            <a:off x="4572000" y="1896357"/>
            <a:ext cx="4170683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4625" marR="405765" lvl="0" indent="-20637" algn="ctr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74625" marR="405765" lvl="0" indent="-20637" algn="ctr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Zdravý život a optimální fyzické fungování </a:t>
            </a:r>
            <a:endParaRPr sz="2000" b="1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Životní cíl „Život“ zahrnuje všechny fyzické potřeby a faktory, které jsou důležité pro zdravý život a fyzické fungování: jídlo, vodu, střechu nad hlavou, zdravé tělo atd.</a:t>
            </a:r>
            <a:endParaRPr sz="235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0" lvl="0" indent="0" algn="l" rtl="0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1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Instrumentální cíle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marL="92075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Sportovní aktivity (např. běh), zdravá strava, zvládání stresu, meditace, jóga atd.</a:t>
            </a: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95" name="Google Shape;395;p27" descr="healthy li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21" y="2717287"/>
            <a:ext cx="4320481" cy="2967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 txBox="1"/>
          <p:nvPr/>
        </p:nvSpPr>
        <p:spPr>
          <a:xfrm>
            <a:off x="126667" y="188640"/>
            <a:ext cx="858768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62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de-DE" sz="4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Životní cíle</a:t>
            </a:r>
            <a:br>
              <a:rPr lang="de-DE" sz="32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Vědění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8"/>
          <p:cNvSpPr txBox="1"/>
          <p:nvPr/>
        </p:nvSpPr>
        <p:spPr>
          <a:xfrm>
            <a:off x="261631" y="1844824"/>
            <a:ext cx="4536504" cy="357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4625" marR="142875" lvl="0" indent="-6350" algn="ctr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74625" marR="142875" lvl="0" indent="-6350" algn="ctr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Jak dobře jsme informovaní o tom, </a:t>
            </a:r>
            <a:b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co je pro nás důležité</a:t>
            </a:r>
            <a:endParaRPr sz="2000" b="1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Lidé jsou od přírody zvědaví. Chtějí porozumět sobě, svému okolí a ostatním lidem. </a:t>
            </a:r>
            <a:endParaRPr/>
          </a:p>
          <a:p>
            <a:pPr marL="92075" marR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30480" lvl="0" indent="0" algn="l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Instrument</a:t>
            </a:r>
            <a:r>
              <a:rPr lang="de-DE" sz="2000" b="1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ální cíle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marL="92075" marR="3048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Kladení otázek, sledování určitého náboženského směru, studium, členství </a:t>
            </a:r>
            <a:b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v zájmovém uskupení, navštěvování kurzu.</a:t>
            </a:r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ftr" idx="11"/>
          </p:nvPr>
        </p:nvSpPr>
        <p:spPr>
          <a:xfrm>
            <a:off x="3106313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sldNum" idx="12"/>
          </p:nvPr>
        </p:nvSpPr>
        <p:spPr>
          <a:xfrm>
            <a:off x="8172400" y="6510092"/>
            <a:ext cx="5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28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04" name="Google Shape;40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792" y="1844824"/>
            <a:ext cx="3933341" cy="464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"/>
          <p:cNvSpPr txBox="1"/>
          <p:nvPr/>
        </p:nvSpPr>
        <p:spPr>
          <a:xfrm>
            <a:off x="246729" y="1546764"/>
            <a:ext cx="4176464" cy="505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39395" marR="218440" lvl="0" indent="634" algn="ctr" rtl="0">
              <a:lnSpc>
                <a:spcPct val="80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39395" marR="218440" lvl="0" indent="634" algn="ctr" rtl="0">
              <a:lnSpc>
                <a:spcPct val="801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Úspěchy nebo radost v oblasti volnočasových aktivit</a:t>
            </a:r>
            <a:endParaRPr sz="2000" b="1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40005" lvl="0" indent="0" algn="l" rtl="0"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Tento životní cíl popisuje touhu účastnit se volnočasových aktivit, které nabízejí pocit hrdosti, úspěchu, uspokojení a rozvoj dovedností.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marL="92075" marR="4000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4000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30480" lvl="0" indent="0" algn="l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Instrumentální cíle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marL="92075" marR="5080" lvl="0" indent="0" algn="l" rtl="0"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Účast na sportovních turnajích, koníčky, kino, sociální kontakt s přáteli.</a:t>
            </a:r>
            <a:endParaRPr/>
          </a:p>
        </p:txBody>
      </p:sp>
      <p:sp>
        <p:nvSpPr>
          <p:cNvPr id="410" name="Google Shape;410;p29"/>
          <p:cNvSpPr txBox="1"/>
          <p:nvPr/>
        </p:nvSpPr>
        <p:spPr>
          <a:xfrm>
            <a:off x="246729" y="116632"/>
            <a:ext cx="835292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Životní cíle</a:t>
            </a:r>
            <a:br>
              <a:rPr lang="de-DE" sz="4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V</a:t>
            </a:r>
            <a:r>
              <a:rPr lang="de-DE"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olnočasové aktivity</a:t>
            </a: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11" name="Google Shape;411;p29"/>
          <p:cNvPicPr preferRelativeResize="0"/>
          <p:nvPr/>
        </p:nvPicPr>
        <p:blipFill rotWithShape="1">
          <a:blip r:embed="rId3">
            <a:alphaModFix/>
          </a:blip>
          <a:srcRect l="15640" r="15472" b="21593"/>
          <a:stretch/>
        </p:blipFill>
        <p:spPr>
          <a:xfrm>
            <a:off x="4154776" y="2852936"/>
            <a:ext cx="4852647" cy="309840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9"/>
          <p:cNvSpPr txBox="1">
            <a:spLocks noGrp="1"/>
          </p:cNvSpPr>
          <p:nvPr>
            <p:ph type="ftr" idx="11"/>
          </p:nvPr>
        </p:nvSpPr>
        <p:spPr>
          <a:xfrm>
            <a:off x="3275856" y="64476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413" name="Google Shape;413;p2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29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de-DE"/>
              <a:t>Model rizik, potřeb</a:t>
            </a:r>
            <a:br>
              <a:rPr lang="de-DE"/>
            </a:br>
            <a:r>
              <a:rPr lang="de-DE"/>
              <a:t>a responzivity</a:t>
            </a:r>
            <a:endParaRPr/>
          </a:p>
        </p:txBody>
      </p:sp>
      <p:sp>
        <p:nvSpPr>
          <p:cNvPr id="160" name="Google Shape;160;p3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Risk Needs Responsivity Model</a:t>
            </a:r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3</a:t>
            </a:fld>
            <a:endParaRPr>
              <a:solidFill>
                <a:srgbClr val="073E87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 txBox="1"/>
          <p:nvPr/>
        </p:nvSpPr>
        <p:spPr>
          <a:xfrm>
            <a:off x="251520" y="1628800"/>
            <a:ext cx="4247964" cy="503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7313" marR="512444" lvl="0" indent="11112" algn="ctr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7313" marR="512444" lvl="0" indent="11112" algn="ctr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Naplňující práce včetně úspěchů</a:t>
            </a:r>
            <a:endParaRPr sz="2000" b="1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52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Potřeba smysluplné práce, ve které člověk zažívá výzvy a úspěchy. </a:t>
            </a:r>
            <a:endParaRPr/>
          </a:p>
          <a:p>
            <a:pPr marL="952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52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Instrument</a:t>
            </a:r>
            <a:r>
              <a:rPr lang="de-DE" sz="2000" b="1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ální cíle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marL="95250" marR="508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Smysluplná práce, dobrovolné aktivity, vzdělání a další vzdělávání. </a:t>
            </a:r>
            <a:endParaRPr/>
          </a:p>
        </p:txBody>
      </p:sp>
      <p:sp>
        <p:nvSpPr>
          <p:cNvPr id="419" name="Google Shape;419;p30"/>
          <p:cNvSpPr txBox="1"/>
          <p:nvPr/>
        </p:nvSpPr>
        <p:spPr>
          <a:xfrm>
            <a:off x="179512" y="188640"/>
            <a:ext cx="712879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Životní cíle</a:t>
            </a:r>
            <a:b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Pracovní dovednosti</a:t>
            </a:r>
            <a:r>
              <a:rPr lang="de-DE"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</p:txBody>
      </p:sp>
      <p:pic>
        <p:nvPicPr>
          <p:cNvPr id="420" name="Google Shape;4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737" y="1700808"/>
            <a:ext cx="3883228" cy="503362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0"/>
          <p:cNvSpPr txBox="1">
            <a:spLocks noGrp="1"/>
          </p:cNvSpPr>
          <p:nvPr>
            <p:ph type="ftr" idx="11"/>
          </p:nvPr>
        </p:nvSpPr>
        <p:spPr>
          <a:xfrm>
            <a:off x="3059832" y="639687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422" name="Google Shape;422;p30"/>
          <p:cNvSpPr txBox="1">
            <a:spLocks noGrp="1"/>
          </p:cNvSpPr>
          <p:nvPr>
            <p:ph type="sldNum" idx="12"/>
          </p:nvPr>
        </p:nvSpPr>
        <p:spPr>
          <a:xfrm>
            <a:off x="8244408" y="6513160"/>
            <a:ext cx="405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30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>
            <a:spLocks noGrp="1"/>
          </p:cNvSpPr>
          <p:nvPr>
            <p:ph type="ftr" idx="11"/>
          </p:nvPr>
        </p:nvSpPr>
        <p:spPr>
          <a:xfrm>
            <a:off x="3635896" y="637528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428" name="Google Shape;428;p3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31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9" name="Google Shape;429;p31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2296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</a:pPr>
            <a:r>
              <a:rPr lang="de-DE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Životní cíle</a:t>
            </a:r>
            <a:br>
              <a:rPr lang="de-DE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Sebeurčení</a:t>
            </a:r>
            <a:endParaRPr sz="2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0" name="Google Shape;430;p31"/>
          <p:cNvSpPr txBox="1"/>
          <p:nvPr/>
        </p:nvSpPr>
        <p:spPr>
          <a:xfrm>
            <a:off x="144624" y="2708920"/>
            <a:ext cx="439053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 Autonomie (účinnost) a sebeurčení</a:t>
            </a:r>
            <a:endParaRPr sz="2000" b="1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Životní cíl „sebeurčení“ </a:t>
            </a:r>
            <a:r>
              <a:rPr lang="de-DE" sz="2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je potřeba člověka stanovit si vlastní cíle a usilovat o ně dle svých představ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.  </a:t>
            </a:r>
            <a:endParaRPr/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Instrumentální cíle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marL="920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Sebepotvrzení, kontrola nad sebou samým, sebereflexe, seberegulace.</a:t>
            </a:r>
            <a:endParaRPr/>
          </a:p>
        </p:txBody>
      </p:sp>
      <p:pic>
        <p:nvPicPr>
          <p:cNvPr id="431" name="Google Shape;43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2563" y="2708920"/>
            <a:ext cx="4342233" cy="3474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/>
          <p:nvPr/>
        </p:nvSpPr>
        <p:spPr>
          <a:xfrm>
            <a:off x="4620664" y="2224467"/>
            <a:ext cx="4320480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2700" marR="0" lvl="0" indent="3759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Osvobození od emočního neklidu </a:t>
            </a:r>
            <a:b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a stresu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Životní cíl „vnitřní klid“ </a:t>
            </a:r>
            <a:r>
              <a:rPr lang="de-DE" sz="2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v zásadě znamená dosažení emoční seberegulace a stavu emoční vyrovnanosti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255904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Instrumentální cíle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marL="92075" marR="255904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Poslouchání hudby, konverzace </a:t>
            </a:r>
            <a:b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 ostatními, zvládání stresu, meditace, podstoupení terapie, fyzické cvičení (např. sport).</a:t>
            </a: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7" name="Google Shape;437;p3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32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9" name="Google Shape;439;p32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</a:pPr>
            <a:r>
              <a:rPr lang="de-DE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Životní cíle</a:t>
            </a:r>
            <a:br>
              <a:rPr lang="de-DE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Vnitřní klid </a:t>
            </a:r>
            <a:endParaRPr/>
          </a:p>
        </p:txBody>
      </p:sp>
      <p:pic>
        <p:nvPicPr>
          <p:cNvPr id="440" name="Google Shape;4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3" y="2492896"/>
            <a:ext cx="4529137" cy="301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/>
          <p:nvPr/>
        </p:nvSpPr>
        <p:spPr>
          <a:xfrm>
            <a:off x="120120" y="2564904"/>
            <a:ext cx="39116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51435" lvl="0" indent="0" algn="ctr" rtl="0">
              <a:lnSpc>
                <a:spcPct val="801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Blízké, laskavé vztahy </a:t>
            </a:r>
            <a:endParaRPr/>
          </a:p>
          <a:p>
            <a:pPr marL="152400" marR="51435" lvl="0" indent="0" algn="ctr" rtl="0">
              <a:lnSpc>
                <a:spcPct val="80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1" i="1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52400" marR="51435" lvl="0" indent="0" algn="l" rtl="0">
              <a:lnSpc>
                <a:spcPct val="801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„Sounáležitost“ znamená potřebu vytvářet vřelé emoční vazby </a:t>
            </a:r>
            <a:b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 ostatními lidmi. </a:t>
            </a:r>
            <a:endParaRPr/>
          </a:p>
          <a:p>
            <a:pPr marL="92075" marR="2032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1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Instrumentální cíle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Partnerské vztahy, úzké rodinné vztahy nebo přátelství. </a:t>
            </a: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6" name="Google Shape;446;p33"/>
          <p:cNvSpPr txBox="1"/>
          <p:nvPr/>
        </p:nvSpPr>
        <p:spPr>
          <a:xfrm>
            <a:off x="107504" y="116632"/>
            <a:ext cx="691276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Životní cíle</a:t>
            </a:r>
            <a:b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Přátelství/sounáležitost</a:t>
            </a:r>
            <a:endParaRPr sz="28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47" name="Google Shape;44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104" y="2564904"/>
            <a:ext cx="4736405" cy="355230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3"/>
          <p:cNvSpPr txBox="1">
            <a:spLocks noGrp="1"/>
          </p:cNvSpPr>
          <p:nvPr>
            <p:ph type="ftr" idx="11"/>
          </p:nvPr>
        </p:nvSpPr>
        <p:spPr>
          <a:xfrm>
            <a:off x="-36512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449" name="Google Shape;449;p33"/>
          <p:cNvSpPr txBox="1">
            <a:spLocks noGrp="1"/>
          </p:cNvSpPr>
          <p:nvPr>
            <p:ph type="sldNum" idx="12"/>
          </p:nvPr>
        </p:nvSpPr>
        <p:spPr>
          <a:xfrm>
            <a:off x="3984871" y="64896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33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/>
          <p:nvPr/>
        </p:nvSpPr>
        <p:spPr>
          <a:xfrm>
            <a:off x="4603932" y="2204864"/>
            <a:ext cx="4392488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7465" lvl="0" indent="0" algn="ctr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37465" lvl="0" indent="0" algn="ctr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Sounáležitost s druhými </a:t>
            </a:r>
            <a:b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v sociálních skupinách a společenstvích</a:t>
            </a:r>
            <a:endParaRPr sz="2000" b="1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Životní cíl „Společenství“ je potřeba patřit ke skupinám, cítit se propojen se skupinami, které reflektují moje zájmy, hodnoty a přání. </a:t>
            </a:r>
            <a:endParaRPr/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762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Instrumentální cíle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marL="92075" marR="762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Členství v uskupeních, která se věnují společenskému blahu, nebo </a:t>
            </a:r>
            <a:b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v uskupeních s určitými zájmy (např. sportovní oddíl, politická strana, ekologické sdružení, zájmové sdružení, náboženské uskupení)</a:t>
            </a: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55" name="Google Shape;45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48" y="2204864"/>
            <a:ext cx="4663824" cy="316362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457" name="Google Shape;457;p3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34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8" name="Google Shape;458;p3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0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Životní cíle</a:t>
            </a:r>
            <a:br>
              <a:rPr lang="de-DE" sz="3959"/>
            </a:br>
            <a:r>
              <a:rPr lang="de-DE" sz="2790"/>
              <a:t>Společenství</a:t>
            </a:r>
            <a:endParaRPr sz="3959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/>
          <p:nvPr/>
        </p:nvSpPr>
        <p:spPr>
          <a:xfrm>
            <a:off x="4741261" y="1885673"/>
            <a:ext cx="3998730" cy="491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149860" lvl="0" indent="0" algn="ctr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149860" lvl="0" indent="0" algn="ctr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Obecná potřeba najít smysl </a:t>
            </a:r>
            <a:b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a význam života</a:t>
            </a:r>
            <a:endParaRPr sz="2000" b="1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149860" lvl="0" indent="0" algn="ctr" rtl="0">
              <a:lnSpc>
                <a:spcPct val="81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652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Zde nemáme na mysli jen náboženskou víru, ale i vnímání sebe sama jako části něčeho většího, co nabízí obecný smysl a směr života.</a:t>
            </a:r>
            <a:endParaRPr/>
          </a:p>
          <a:p>
            <a:pPr marL="9652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6520" marR="411480" lvl="0" indent="0" algn="l" rtl="0">
              <a:lnSpc>
                <a:spcPct val="80000"/>
              </a:lnSpc>
              <a:spcBef>
                <a:spcPts val="1655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Instrumentální cíle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b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Členství v církevním nebo duchovním uskupení, </a:t>
            </a:r>
            <a:b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v občanské iniciativě, ekologickém uskupení. </a:t>
            </a:r>
            <a:endParaRPr/>
          </a:p>
        </p:txBody>
      </p:sp>
      <p:pic>
        <p:nvPicPr>
          <p:cNvPr id="464" name="Google Shape;46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4" y="1844824"/>
            <a:ext cx="4519391" cy="457055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35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7" name="Google Shape;467;p35"/>
          <p:cNvSpPr txBox="1">
            <a:spLocks noGrp="1"/>
          </p:cNvSpPr>
          <p:nvPr>
            <p:ph type="title"/>
          </p:nvPr>
        </p:nvSpPr>
        <p:spPr>
          <a:xfrm>
            <a:off x="251520" y="334100"/>
            <a:ext cx="8229600" cy="108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Životní cíle</a:t>
            </a:r>
            <a:br>
              <a:rPr lang="de-DE"/>
            </a:br>
            <a:r>
              <a:rPr lang="de-DE" sz="2800"/>
              <a:t>Spiritualita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/>
          <p:nvPr/>
        </p:nvSpPr>
        <p:spPr>
          <a:xfrm>
            <a:off x="179512" y="1628800"/>
            <a:ext cx="3957954" cy="440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5725" marR="29844" lvl="0" indent="-793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1" u="none" strike="noStrike" cap="none">
              <a:solidFill>
                <a:srgbClr val="073E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" marR="29844" lvl="0" indent="-793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libri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Stav radosti a štěstí</a:t>
            </a:r>
            <a:br>
              <a:rPr lang="de-DE" sz="2000" b="1" i="1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000" b="1" i="1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v přítomnosti</a:t>
            </a:r>
            <a:endParaRPr sz="2000" b="1" i="1" u="none" strike="noStrike" cap="none">
              <a:solidFill>
                <a:srgbClr val="073E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075" marR="5080" lvl="0" indent="0" algn="l" rtl="0">
              <a:lnSpc>
                <a:spcPct val="8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Životní cíl „radost” je psychický stav radosti v přítomnosti a celkový stav spokojenosti s vlastním životem. </a:t>
            </a:r>
            <a:endParaRPr/>
          </a:p>
          <a:p>
            <a:pPr marL="92075" marR="5080" lvl="0" indent="0" algn="l" rtl="0">
              <a:lnSpc>
                <a:spcPct val="8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5080" lvl="0" indent="0" algn="l" rtl="0">
              <a:lnSpc>
                <a:spcPct val="8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76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Instrumentální cíle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marL="92075" marR="76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Sexuální aktivita, masáž, potěšení </a:t>
            </a:r>
            <a:b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z jídla nebo sportu, kdy jde o radost jako takovou.</a:t>
            </a: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marR="76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3" name="Google Shape;473;p3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474" name="Google Shape;474;p3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36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5" name="Google Shape;475;p36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229600" cy="121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Životní cíle</a:t>
            </a:r>
            <a:br>
              <a:rPr lang="de-DE"/>
            </a:br>
            <a:r>
              <a:rPr lang="de-DE" sz="2800"/>
              <a:t>Radost</a:t>
            </a:r>
            <a:endParaRPr/>
          </a:p>
        </p:txBody>
      </p:sp>
      <p:pic>
        <p:nvPicPr>
          <p:cNvPr id="476" name="Google Shape;4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9481" y="2708920"/>
            <a:ext cx="4983284" cy="3323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 txBox="1"/>
          <p:nvPr/>
        </p:nvSpPr>
        <p:spPr>
          <a:xfrm>
            <a:off x="4847631" y="1700807"/>
            <a:ext cx="3973195" cy="491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6510" marR="0" lvl="0" indent="0" algn="ctr" rtl="0">
              <a:lnSpc>
                <a:spcPct val="91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1" u="none" strike="noStrike" cap="none">
              <a:solidFill>
                <a:srgbClr val="073E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" marR="0" lvl="0" indent="0" algn="ctr" rtl="0">
              <a:lnSpc>
                <a:spcPct val="9175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Vyjadřovat se </a:t>
            </a:r>
            <a:b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1" i="1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v různých oblastech</a:t>
            </a:r>
            <a:endParaRPr sz="2000" b="1" i="1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0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libri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Potřeba zažít inovaci a novost </a:t>
            </a:r>
            <a:br>
              <a:rPr lang="de-DE" sz="2000" b="0" i="0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000" b="0" i="0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v životě. 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Zkušenost dělat věci jinak, aktivity s uměleckým výsledkem, možná i vytvoření něčeho nového.</a:t>
            </a:r>
            <a:endParaRPr/>
          </a:p>
          <a:p>
            <a:pPr marL="12700" marR="36195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marR="36195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endParaRPr sz="2000" b="0" i="0" u="none" strike="noStrike" cap="none">
              <a:solidFill>
                <a:srgbClr val="073E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075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Instrumentální cíle</a:t>
            </a: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marL="92075" marR="508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Práce na zahradě, práce se dřevem, malování, návštěvy výstav, řešení problémů, nalézání nových metod, hra na hudební nástroj. </a:t>
            </a:r>
            <a:endParaRPr/>
          </a:p>
        </p:txBody>
      </p:sp>
      <p:pic>
        <p:nvPicPr>
          <p:cNvPr id="482" name="Google Shape;48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11" y="1556792"/>
            <a:ext cx="4049321" cy="50553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7"/>
          <p:cNvSpPr txBox="1"/>
          <p:nvPr/>
        </p:nvSpPr>
        <p:spPr>
          <a:xfrm>
            <a:off x="1005542" y="5670934"/>
            <a:ext cx="3600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ndara"/>
              <a:buNone/>
            </a:pPr>
            <a:r>
              <a:rPr lang="de-DE" sz="20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Kreativita je inteligence, </a:t>
            </a:r>
            <a:br>
              <a:rPr lang="de-DE" sz="20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0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která baví.</a:t>
            </a:r>
            <a:endParaRPr/>
          </a:p>
        </p:txBody>
      </p:sp>
      <p:sp>
        <p:nvSpPr>
          <p:cNvPr id="484" name="Google Shape;484;p37"/>
          <p:cNvSpPr txBox="1">
            <a:spLocks noGrp="1"/>
          </p:cNvSpPr>
          <p:nvPr>
            <p:ph type="ftr" idx="11"/>
          </p:nvPr>
        </p:nvSpPr>
        <p:spPr>
          <a:xfrm>
            <a:off x="179512" y="642955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485" name="Google Shape;485;p37"/>
          <p:cNvSpPr txBox="1">
            <a:spLocks noGrp="1"/>
          </p:cNvSpPr>
          <p:nvPr>
            <p:ph type="sldNum" idx="12"/>
          </p:nvPr>
        </p:nvSpPr>
        <p:spPr>
          <a:xfrm>
            <a:off x="3991087" y="6429554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37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6" name="Google Shape;486;p37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229600" cy="105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Životní cíle</a:t>
            </a:r>
            <a:br>
              <a:rPr lang="de-DE" sz="3959"/>
            </a:br>
            <a:r>
              <a:rPr lang="de-DE" sz="2520"/>
              <a:t>Kreativita</a:t>
            </a:r>
            <a:endParaRPr sz="3959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8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Deset životních cílů jsme komprimovali, aby byl program GLM pro nás i odsouzené uchopitelnější.</a:t>
            </a:r>
            <a:endParaRPr/>
          </a:p>
        </p:txBody>
      </p:sp>
      <p:sp>
        <p:nvSpPr>
          <p:cNvPr id="492" name="Google Shape;492;p3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493" name="Google Shape;493;p3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38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94" name="Google Shape;494;p38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Životní cíle</a:t>
            </a:r>
            <a:br>
              <a:rPr lang="de-DE"/>
            </a:br>
            <a:r>
              <a:rPr lang="de-DE" sz="2800"/>
              <a:t>Jde to i jen se šesti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9"/>
          <p:cNvSpPr txBox="1">
            <a:spLocks noGrp="1"/>
          </p:cNvSpPr>
          <p:nvPr>
            <p:ph type="ftr" idx="11"/>
          </p:nvPr>
        </p:nvSpPr>
        <p:spPr>
          <a:xfrm>
            <a:off x="179512" y="6458421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898989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0" name="Google Shape;500;p39"/>
          <p:cNvSpPr txBox="1">
            <a:spLocks noGrp="1"/>
          </p:cNvSpPr>
          <p:nvPr>
            <p:ph type="sldNum" idx="12"/>
          </p:nvPr>
        </p:nvSpPr>
        <p:spPr>
          <a:xfrm>
            <a:off x="3991087" y="6468046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39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1" name="Google Shape;501;p39"/>
          <p:cNvSpPr txBox="1">
            <a:spLocks noGrp="1"/>
          </p:cNvSpPr>
          <p:nvPr>
            <p:ph type="title"/>
          </p:nvPr>
        </p:nvSpPr>
        <p:spPr>
          <a:xfrm>
            <a:off x="447675" y="2349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Šest životních cílů</a:t>
            </a:r>
            <a:endParaRPr sz="3200"/>
          </a:p>
        </p:txBody>
      </p:sp>
      <p:graphicFrame>
        <p:nvGraphicFramePr>
          <p:cNvPr id="502" name="Google Shape;502;p39"/>
          <p:cNvGraphicFramePr/>
          <p:nvPr/>
        </p:nvGraphicFramePr>
        <p:xfrm>
          <a:off x="287524" y="1700808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{8B40596F-F0B2-43AC-9CDC-962A943090E7}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400" u="none" strike="noStrike" cap="none">
                          <a:solidFill>
                            <a:schemeClr val="dk2"/>
                          </a:solidFill>
                        </a:rPr>
                        <a:t>1. Zdraví a bezpečí</a:t>
                      </a:r>
                      <a:endParaRPr sz="24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0" u="none" strike="noStrike" cap="none">
                          <a:solidFill>
                            <a:schemeClr val="dk2"/>
                          </a:solidFill>
                        </a:rPr>
                        <a:t>Dobrá strava, pohyb</a:t>
                      </a:r>
                      <a:endParaRPr sz="2000" b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400" u="none" strike="noStrike" cap="none">
                          <a:solidFill>
                            <a:schemeClr val="dk2"/>
                          </a:solidFill>
                        </a:rPr>
                        <a:t>2. Kompetence</a:t>
                      </a:r>
                      <a:endParaRPr sz="24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strike="noStrike" cap="none">
                          <a:solidFill>
                            <a:schemeClr val="dk2"/>
                          </a:solidFill>
                        </a:rPr>
                        <a:t>(Být dobrý v tom, co dělám) </a:t>
                      </a:r>
                      <a:endParaRPr sz="20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strike="noStrike" cap="none">
                          <a:solidFill>
                            <a:schemeClr val="dk2"/>
                          </a:solidFill>
                        </a:rPr>
                        <a:t>V práci a volném čase</a:t>
                      </a:r>
                      <a:endParaRPr sz="20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400" u="none" strike="noStrike" cap="none">
                          <a:solidFill>
                            <a:schemeClr val="dk2"/>
                          </a:solidFill>
                        </a:rPr>
                        <a:t>3. Sebeurčení</a:t>
                      </a:r>
                      <a:endParaRPr sz="24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strike="noStrike" cap="none">
                          <a:solidFill>
                            <a:schemeClr val="dk2"/>
                          </a:solidFill>
                        </a:rPr>
                        <a:t>Sebeurčení v jednání a myšlení</a:t>
                      </a:r>
                      <a:endParaRPr sz="20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400" u="none" strike="noStrike" cap="none">
                          <a:solidFill>
                            <a:schemeClr val="dk2"/>
                          </a:solidFill>
                        </a:rPr>
                        <a:t>4. Sounáležitost</a:t>
                      </a:r>
                      <a:endParaRPr sz="24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strike="noStrike" cap="none">
                          <a:solidFill>
                            <a:schemeClr val="dk2"/>
                          </a:solidFill>
                        </a:rPr>
                        <a:t>Intimní vztah, rodina, přátelé, příbuzní a společenství</a:t>
                      </a:r>
                      <a:endParaRPr sz="20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400" u="none" strike="noStrike" cap="none">
                          <a:solidFill>
                            <a:schemeClr val="dk2"/>
                          </a:solidFill>
                        </a:rPr>
                        <a:t>5. Vnitřní klid</a:t>
                      </a:r>
                      <a:endParaRPr sz="24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strike="noStrike" cap="none">
                          <a:solidFill>
                            <a:schemeClr val="dk2"/>
                          </a:solidFill>
                        </a:rPr>
                        <a:t>Absence neklidu a stresu, pocit účelného a smysluplného života</a:t>
                      </a:r>
                      <a:endParaRPr sz="20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400" u="none" strike="noStrike" cap="none">
                          <a:solidFill>
                            <a:schemeClr val="dk2"/>
                          </a:solidFill>
                        </a:rPr>
                        <a:t>6. Vědění a učení</a:t>
                      </a:r>
                      <a:endParaRPr sz="24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strike="noStrike" cap="none">
                          <a:solidFill>
                            <a:schemeClr val="dk2"/>
                          </a:solidFill>
                        </a:rPr>
                        <a:t>Uspokojení prostřednictvím učení a vytváření věcí  (práce, koníčky, hudba, psaní...)</a:t>
                      </a:r>
                      <a:endParaRPr sz="20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8229600" cy="338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 b="1"/>
              <a:t>Rizika, potřeby a responzivita</a:t>
            </a:r>
            <a:r>
              <a:rPr lang="de-DE"/>
              <a:t> (RNR), model efektivní terapie kriminálního chování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Patnáct principů, které maximalizují účinnost naší práce. 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68" name="Google Shape;168;p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169" name="Google Shape;169;p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4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i="1"/>
              <a:t>Risk Needs Responsivity</a:t>
            </a:r>
            <a:r>
              <a:rPr lang="de-DE" sz="3600"/>
              <a:t> Model</a:t>
            </a:r>
            <a:br>
              <a:rPr lang="de-DE" sz="4000"/>
            </a:br>
            <a:r>
              <a:rPr lang="de-DE" sz="2400"/>
              <a:t>(Bonta &amp; Andrews, 2016)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0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de-DE"/>
              <a:t>Životní cíle, konflikty</a:t>
            </a:r>
            <a:br>
              <a:rPr lang="de-DE"/>
            </a:br>
            <a:r>
              <a:rPr lang="de-DE"/>
              <a:t>a trestné činy</a:t>
            </a:r>
            <a:endParaRPr/>
          </a:p>
        </p:txBody>
      </p:sp>
      <p:sp>
        <p:nvSpPr>
          <p:cNvPr id="508" name="Google Shape;508;p40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Good Lives Model</a:t>
            </a:r>
            <a:endParaRPr/>
          </a:p>
        </p:txBody>
      </p:sp>
      <p:sp>
        <p:nvSpPr>
          <p:cNvPr id="509" name="Google Shape;509;p4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510" name="Google Shape;510;p4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40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1"/>
          <p:cNvSpPr txBox="1"/>
          <p:nvPr/>
        </p:nvSpPr>
        <p:spPr>
          <a:xfrm>
            <a:off x="383343" y="2132856"/>
            <a:ext cx="8007932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217804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400"/>
              <a:buFont typeface="Noto Sans Symbols"/>
              <a:buChar char="▪"/>
            </a:pPr>
            <a: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GLM vychází z toho, že se trestné činy páchají, když je dosahování životních cílů buď blokované, nebo když se použije nepřiměřený prostředek.</a:t>
            </a:r>
            <a:endParaRPr sz="2400" b="1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400"/>
              <a:buFont typeface="Noto Sans Symbols"/>
              <a:buChar char="▪"/>
            </a:pPr>
            <a: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Nevyhovující životní plány </a:t>
            </a: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jsou často příčinou trestné činnosti. </a:t>
            </a: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400"/>
              <a:buFont typeface="Noto Sans Symbols"/>
              <a:buChar char="▪"/>
            </a:pPr>
            <a: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Kriminogenní faktory </a:t>
            </a:r>
            <a:r>
              <a:rPr lang="de-DE"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jsou interní nebo externí překážky, které jsou frustrující a blokují dosažení životních cílů</a:t>
            </a: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400"/>
              <a:buFont typeface="Noto Sans Symbols"/>
              <a:buChar char="▪"/>
            </a:pPr>
            <a: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Situační faktory </a:t>
            </a:r>
            <a:r>
              <a:rPr lang="de-DE"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mohou vést prostřednictvím výše uvedených mechanismů k trestné činnosti</a:t>
            </a: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6" name="Google Shape;516;p41"/>
          <p:cNvSpPr txBox="1"/>
          <p:nvPr/>
        </p:nvSpPr>
        <p:spPr>
          <a:xfrm>
            <a:off x="251520" y="184775"/>
            <a:ext cx="691276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GLM</a:t>
            </a:r>
            <a:b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Příčina trestných činů </a:t>
            </a:r>
            <a:endParaRPr/>
          </a:p>
        </p:txBody>
      </p:sp>
      <p:sp>
        <p:nvSpPr>
          <p:cNvPr id="517" name="Google Shape;517;p41"/>
          <p:cNvSpPr txBox="1">
            <a:spLocks noGrp="1"/>
          </p:cNvSpPr>
          <p:nvPr>
            <p:ph type="ftr" idx="11"/>
          </p:nvPr>
        </p:nvSpPr>
        <p:spPr>
          <a:xfrm>
            <a:off x="251520" y="6381328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518" name="Google Shape;518;p41"/>
          <p:cNvSpPr txBox="1">
            <a:spLocks noGrp="1"/>
          </p:cNvSpPr>
          <p:nvPr>
            <p:ph type="sldNum" idx="12"/>
          </p:nvPr>
        </p:nvSpPr>
        <p:spPr>
          <a:xfrm>
            <a:off x="3991087" y="6309320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41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/>
          <p:cNvSpPr txBox="1"/>
          <p:nvPr/>
        </p:nvSpPr>
        <p:spPr>
          <a:xfrm>
            <a:off x="179512" y="2060848"/>
            <a:ext cx="7592821" cy="39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9900" marR="0" lvl="0" indent="-457200" algn="l" rtl="0">
              <a:lnSpc>
                <a:spcPct val="1156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100"/>
              <a:buFont typeface="Candara"/>
              <a:buAutoNum type="arabicPeriod"/>
            </a:pPr>
            <a:r>
              <a:rPr lang="de-DE" sz="2500" b="1" i="0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Kapacity</a:t>
            </a:r>
            <a:endParaRPr sz="2500" b="0" i="0" u="none" strike="noStrike" cap="none">
              <a:solidFill>
                <a:srgbClr val="073E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2921635" lvl="0" indent="0" algn="l" rtl="0">
              <a:lnSpc>
                <a:spcPct val="70000"/>
              </a:lnSpc>
              <a:spcBef>
                <a:spcPts val="575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Interní a externí silné stránky a překážky</a:t>
            </a: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</a:pPr>
            <a:endParaRPr sz="1600" b="0" i="0" u="none" strike="noStrike" cap="none">
              <a:solidFill>
                <a:srgbClr val="073E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0" lvl="0" indent="-457200" algn="l" rtl="0">
              <a:lnSpc>
                <a:spcPct val="1156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100"/>
              <a:buFont typeface="Candara"/>
              <a:buAutoNum type="arabicPeriod" startAt="2"/>
            </a:pPr>
            <a:r>
              <a:rPr lang="de-DE" sz="2500" b="1" i="0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Prostředky a cesty</a:t>
            </a:r>
            <a:endParaRPr sz="2500" b="0" i="0" u="none" strike="noStrike" cap="none">
              <a:solidFill>
                <a:srgbClr val="073E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3155315" lvl="0" indent="0" algn="l" rtl="0">
              <a:lnSpc>
                <a:spcPct val="70000"/>
              </a:lnSpc>
              <a:spcBef>
                <a:spcPts val="575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Užití přiměřených vs. nepřiměřených stylů chování k dosažení životních cílů</a:t>
            </a: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1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</a:pPr>
            <a:endParaRPr sz="1600" b="0" i="0" u="none" strike="noStrike" cap="none">
              <a:solidFill>
                <a:srgbClr val="073E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0" lvl="0" indent="-457200" algn="l" rtl="0">
              <a:lnSpc>
                <a:spcPct val="1156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100"/>
              <a:buFont typeface="Candara"/>
              <a:buAutoNum type="arabicPeriod" startAt="3"/>
            </a:pPr>
            <a:r>
              <a:rPr lang="de-DE" sz="2500" b="1" i="0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Rozpětí cílů</a:t>
            </a:r>
            <a:endParaRPr sz="2500" b="0" i="0" u="none" strike="noStrike" cap="none">
              <a:solidFill>
                <a:srgbClr val="073E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	Velký počet životních cílů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</a:pPr>
            <a:endParaRPr sz="1600" b="0" i="0" u="none" strike="noStrike" cap="none">
              <a:solidFill>
                <a:srgbClr val="073E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0" lvl="0" indent="-457200" algn="l" rtl="0">
              <a:lnSpc>
                <a:spcPct val="1156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100"/>
              <a:buFont typeface="Candara"/>
              <a:buAutoNum type="arabicPeriod" startAt="4"/>
            </a:pPr>
            <a:r>
              <a:rPr lang="de-DE" sz="2500" b="1" i="0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Konzistentnost cílů</a:t>
            </a:r>
            <a:endParaRPr sz="2500" b="0" i="0" u="none" strike="noStrike" cap="none">
              <a:solidFill>
                <a:srgbClr val="073E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2929255" lvl="0" indent="0" algn="l" rtl="0">
              <a:lnSpc>
                <a:spcPct val="70100"/>
              </a:lnSpc>
              <a:spcBef>
                <a:spcPts val="570"/>
              </a:spcBef>
              <a:spcAft>
                <a:spcPts val="0"/>
              </a:spcAft>
              <a:buClr>
                <a:srgbClr val="073E87"/>
              </a:buClr>
              <a:buSzPts val="2000"/>
              <a:buFont typeface="Candara"/>
              <a:buNone/>
            </a:pPr>
            <a:r>
              <a:rPr lang="de-DE" sz="2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(Ne)existence konfliktů mezi cíli</a:t>
            </a:r>
            <a:endParaRPr sz="2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4" name="Google Shape;524;p42"/>
          <p:cNvSpPr txBox="1"/>
          <p:nvPr/>
        </p:nvSpPr>
        <p:spPr>
          <a:xfrm>
            <a:off x="179512" y="133903"/>
            <a:ext cx="69127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GLM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ndara"/>
              <a:buNone/>
            </a:pPr>
            <a:r>
              <a:rPr lang="de-DE" sz="2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Problémy s životními plány</a:t>
            </a:r>
            <a:endParaRPr sz="2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25" name="Google Shape;52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024" y="2420888"/>
            <a:ext cx="4078391" cy="40783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26" name="Google Shape;526;p42"/>
          <p:cNvSpPr txBox="1">
            <a:spLocks noGrp="1"/>
          </p:cNvSpPr>
          <p:nvPr>
            <p:ph type="ftr" idx="11"/>
          </p:nvPr>
        </p:nvSpPr>
        <p:spPr>
          <a:xfrm>
            <a:off x="3117845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527" name="Google Shape;527;p42"/>
          <p:cNvSpPr txBox="1">
            <a:spLocks noGrp="1"/>
          </p:cNvSpPr>
          <p:nvPr>
            <p:ph type="sldNum" idx="12"/>
          </p:nvPr>
        </p:nvSpPr>
        <p:spPr>
          <a:xfrm>
            <a:off x="8316416" y="6449397"/>
            <a:ext cx="5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42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8" name="Google Shape;528;p42"/>
          <p:cNvSpPr txBox="1"/>
          <p:nvPr/>
        </p:nvSpPr>
        <p:spPr>
          <a:xfrm>
            <a:off x="323528" y="1153795"/>
            <a:ext cx="8658542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400"/>
              <a:buFont typeface="Candara"/>
              <a:buNone/>
            </a:pPr>
            <a: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Čtyři klíčové problémy životních plánů, </a:t>
            </a:r>
            <a:b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které podporují trestnou činnost.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3"/>
          <p:cNvSpPr txBox="1"/>
          <p:nvPr/>
        </p:nvSpPr>
        <p:spPr>
          <a:xfrm>
            <a:off x="0" y="2132856"/>
            <a:ext cx="7592821" cy="33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352"/>
              <a:buFont typeface="Calibri"/>
              <a:buNone/>
            </a:pPr>
            <a:r>
              <a:rPr lang="de-DE" sz="2800" b="1" i="0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Kapacity</a:t>
            </a:r>
            <a:r>
              <a:rPr lang="de-DE" sz="2800" b="0" i="0" u="none" strike="noStrike" cap="none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5560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Candara"/>
              <a:buNone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Interní a externí silné stránky a překážky</a:t>
            </a: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7100" marR="0" lvl="1" indent="-457200" algn="l" rtl="0">
              <a:lnSpc>
                <a:spcPct val="120416"/>
              </a:lnSpc>
              <a:spcBef>
                <a:spcPts val="186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Arial"/>
              <a:buChar char="•"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Nedostatečná seberegulace vede k impulzivnímu chování a interpersonálním konfliktům</a:t>
            </a: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7100" marR="0" lvl="1" indent="-457200" algn="l" rtl="0">
              <a:lnSpc>
                <a:spcPct val="120416"/>
              </a:lnSpc>
              <a:spcBef>
                <a:spcPts val="186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Arial"/>
              <a:buChar char="•"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Bydlení v problematické čtvrti</a:t>
            </a: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14350" marR="2921635" lvl="0" indent="0" algn="l" rtl="0">
              <a:lnSpc>
                <a:spcPct val="7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14350" marR="2921635" lvl="0" indent="0" algn="l" rtl="0">
              <a:lnSpc>
                <a:spcPct val="7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73E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43"/>
          <p:cNvSpPr txBox="1"/>
          <p:nvPr/>
        </p:nvSpPr>
        <p:spPr>
          <a:xfrm>
            <a:off x="251520" y="260648"/>
            <a:ext cx="69127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GLM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ndara"/>
              <a:buNone/>
            </a:pPr>
            <a:r>
              <a:rPr lang="de-DE" sz="2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Problémy s životními plány</a:t>
            </a:r>
            <a:endParaRPr sz="2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35" name="Google Shape;535;p43"/>
          <p:cNvSpPr txBox="1">
            <a:spLocks noGrp="1"/>
          </p:cNvSpPr>
          <p:nvPr>
            <p:ph type="ftr" idx="11"/>
          </p:nvPr>
        </p:nvSpPr>
        <p:spPr>
          <a:xfrm>
            <a:off x="3117845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536" name="Google Shape;536;p43"/>
          <p:cNvSpPr txBox="1">
            <a:spLocks noGrp="1"/>
          </p:cNvSpPr>
          <p:nvPr>
            <p:ph type="sldNum" idx="12"/>
          </p:nvPr>
        </p:nvSpPr>
        <p:spPr>
          <a:xfrm>
            <a:off x="8316416" y="6449397"/>
            <a:ext cx="5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43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 txBox="1"/>
          <p:nvPr/>
        </p:nvSpPr>
        <p:spPr>
          <a:xfrm>
            <a:off x="251520" y="1851223"/>
            <a:ext cx="8881316" cy="43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352"/>
              <a:buFont typeface="Candara"/>
              <a:buNone/>
            </a:pPr>
            <a:r>
              <a:rPr lang="de-DE" sz="28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Prostředky a cesty 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Candara"/>
              <a:buNone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Přiměřené vs. nepřiměřené styly chování</a:t>
            </a: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7100" marR="0" lvl="1" indent="-457200" algn="l" rtl="0">
              <a:lnSpc>
                <a:spcPct val="120416"/>
              </a:lnSpc>
              <a:spcBef>
                <a:spcPts val="186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Arial"/>
              <a:buChar char="•"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Budování vztahů nebo vnitřní klid (potěšení) prostřednictvím sexuálního kontaktu s dětmi</a:t>
            </a: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7100" marR="0" lvl="1" indent="-457200" algn="l" rtl="0">
              <a:lnSpc>
                <a:spcPct val="120416"/>
              </a:lnSpc>
              <a:spcBef>
                <a:spcPts val="186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Arial"/>
              <a:buChar char="•"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Vztahy a společenství vytvářené v okruhu lidí páchajících trestnou činnost </a:t>
            </a:r>
            <a:endParaRPr/>
          </a:p>
          <a:p>
            <a:pPr marL="927100" marR="0" lvl="1" indent="-457200" algn="l" rtl="0">
              <a:lnSpc>
                <a:spcPct val="120416"/>
              </a:lnSpc>
              <a:spcBef>
                <a:spcPts val="186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Arial"/>
              <a:buChar char="•"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Finanční zajištění majetkovou kriminalitou</a:t>
            </a: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14350" marR="2921635" lvl="0" indent="0" algn="l" rtl="0">
              <a:lnSpc>
                <a:spcPct val="7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14350" marR="2921635" lvl="0" indent="0" algn="l" rtl="0">
              <a:lnSpc>
                <a:spcPct val="7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73E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Google Shape;542;p44"/>
          <p:cNvSpPr txBox="1"/>
          <p:nvPr/>
        </p:nvSpPr>
        <p:spPr>
          <a:xfrm>
            <a:off x="251520" y="188640"/>
            <a:ext cx="69127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GLM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ndara"/>
              <a:buNone/>
            </a:pPr>
            <a:r>
              <a:rPr lang="de-DE" sz="2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Problémy s životními plány</a:t>
            </a:r>
            <a:endParaRPr sz="2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3" name="Google Shape;543;p44"/>
          <p:cNvSpPr txBox="1">
            <a:spLocks noGrp="1"/>
          </p:cNvSpPr>
          <p:nvPr>
            <p:ph type="ftr" idx="11"/>
          </p:nvPr>
        </p:nvSpPr>
        <p:spPr>
          <a:xfrm>
            <a:off x="3117845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544" name="Google Shape;544;p44"/>
          <p:cNvSpPr txBox="1">
            <a:spLocks noGrp="1"/>
          </p:cNvSpPr>
          <p:nvPr>
            <p:ph type="sldNum" idx="12"/>
          </p:nvPr>
        </p:nvSpPr>
        <p:spPr>
          <a:xfrm>
            <a:off x="8316416" y="6449397"/>
            <a:ext cx="5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44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5"/>
          <p:cNvSpPr txBox="1"/>
          <p:nvPr/>
        </p:nvSpPr>
        <p:spPr>
          <a:xfrm>
            <a:off x="203350" y="2204864"/>
            <a:ext cx="8737300" cy="33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800"/>
              <a:buFont typeface="Candara"/>
              <a:buNone/>
            </a:pPr>
            <a:r>
              <a:rPr lang="de-DE" sz="28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Rozpětí cílů </a:t>
            </a:r>
            <a:endParaRPr/>
          </a:p>
          <a:p>
            <a:pPr marL="355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400"/>
              <a:buFont typeface="Candara"/>
              <a:buNone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Velký počet životních cílů</a:t>
            </a:r>
            <a:endParaRPr sz="28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7100" marR="0" lvl="1" indent="-457200" algn="l" rtl="0">
              <a:lnSpc>
                <a:spcPct val="120416"/>
              </a:lnSpc>
              <a:spcBef>
                <a:spcPts val="186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Arial"/>
              <a:buChar char="•"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V plánu  Good Lives nejsou zahrnuty důležité životní cíle</a:t>
            </a: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7100" marR="0" lvl="1" indent="-457200" algn="l" rtl="0">
              <a:lnSpc>
                <a:spcPct val="120416"/>
              </a:lnSpc>
              <a:spcBef>
                <a:spcPts val="186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Arial"/>
              <a:buChar char="•"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Např. nadměrné zaměření na sexuální uspokojení </a:t>
            </a:r>
            <a:b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a opomíjení intimity, vztahů, společenství</a:t>
            </a: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14350" marR="2921635" lvl="0" indent="0" algn="l" rtl="0">
              <a:lnSpc>
                <a:spcPct val="7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14350" marR="2921635" lvl="0" indent="0" algn="l" rtl="0">
              <a:lnSpc>
                <a:spcPct val="7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73E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p45"/>
          <p:cNvSpPr txBox="1"/>
          <p:nvPr/>
        </p:nvSpPr>
        <p:spPr>
          <a:xfrm>
            <a:off x="203350" y="260648"/>
            <a:ext cx="69127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GLM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ndara"/>
              <a:buNone/>
            </a:pPr>
            <a:r>
              <a:rPr lang="de-DE" sz="2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Problémy s životními plány</a:t>
            </a:r>
            <a:endParaRPr sz="2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1" name="Google Shape;551;p45"/>
          <p:cNvSpPr txBox="1">
            <a:spLocks noGrp="1"/>
          </p:cNvSpPr>
          <p:nvPr>
            <p:ph type="ftr" idx="11"/>
          </p:nvPr>
        </p:nvSpPr>
        <p:spPr>
          <a:xfrm>
            <a:off x="3117845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552" name="Google Shape;552;p45"/>
          <p:cNvSpPr txBox="1">
            <a:spLocks noGrp="1"/>
          </p:cNvSpPr>
          <p:nvPr>
            <p:ph type="sldNum" idx="12"/>
          </p:nvPr>
        </p:nvSpPr>
        <p:spPr>
          <a:xfrm>
            <a:off x="8316416" y="6449397"/>
            <a:ext cx="5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45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"/>
          <p:cNvSpPr txBox="1"/>
          <p:nvPr/>
        </p:nvSpPr>
        <p:spPr>
          <a:xfrm>
            <a:off x="164254" y="2060848"/>
            <a:ext cx="8809308" cy="458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9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352"/>
              <a:buFont typeface="Candara"/>
              <a:buNone/>
            </a:pPr>
            <a:r>
              <a:rPr lang="de-DE" sz="28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Konzistentnost cílů </a:t>
            </a:r>
            <a:endParaRPr/>
          </a:p>
          <a:p>
            <a:pPr marL="469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Candara"/>
              <a:buNone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Konflikty mezi životními cíli nebo prostředky</a:t>
            </a: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27100" marR="0" lvl="1" indent="-457200" algn="l" rtl="0">
              <a:lnSpc>
                <a:spcPct val="120416"/>
              </a:lnSpc>
              <a:spcBef>
                <a:spcPts val="186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Arial"/>
              <a:buChar char="•"/>
            </a:pPr>
            <a:r>
              <a:rPr lang="de-DE" sz="2400" b="1" i="0" u="sng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Horizontální konflikt:  </a:t>
            </a: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marL="1384300" marR="0" lvl="2" indent="-457200" algn="l" rtl="0">
              <a:lnSpc>
                <a:spcPct val="120416"/>
              </a:lnSpc>
              <a:spcBef>
                <a:spcPts val="186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Arial"/>
              <a:buChar char="•"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Sounáležitost </a:t>
            </a:r>
            <a: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a</a:t>
            </a: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sebeurčení jsou osobně velmi důležité </a:t>
            </a:r>
            <a:endParaRPr/>
          </a:p>
          <a:p>
            <a:pPr marL="927100" marR="0" lvl="1" indent="-457200" algn="l" rtl="0">
              <a:lnSpc>
                <a:spcPct val="120416"/>
              </a:lnSpc>
              <a:spcBef>
                <a:spcPts val="186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Arial"/>
              <a:buChar char="•"/>
            </a:pPr>
            <a:r>
              <a:rPr lang="de-DE" sz="2400" b="1" i="0" u="sng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Vertikální konflikt:  </a:t>
            </a: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marL="1384300" marR="0" lvl="2" indent="-457200" algn="l" rtl="0">
              <a:lnSpc>
                <a:spcPct val="120416"/>
              </a:lnSpc>
              <a:spcBef>
                <a:spcPts val="1860"/>
              </a:spcBef>
              <a:spcAft>
                <a:spcPts val="0"/>
              </a:spcAft>
              <a:buClr>
                <a:srgbClr val="073E87"/>
              </a:buClr>
              <a:buSzPts val="2016"/>
              <a:buFont typeface="Arial"/>
              <a:buChar char="•"/>
            </a:pP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Zdraví (sport, fyzická činnost) </a:t>
            </a:r>
            <a: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vs. </a:t>
            </a:r>
            <a:r>
              <a:rPr lang="de-DE" sz="24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sounáležitost/vnitřní klid (oslavy s přáteli)</a:t>
            </a:r>
            <a:endParaRPr/>
          </a:p>
          <a:p>
            <a:pPr marL="514350" marR="2921635" lvl="0" indent="0" algn="l" rtl="0">
              <a:lnSpc>
                <a:spcPct val="7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14350" marR="2921635" lvl="0" indent="0" algn="l" rtl="0">
              <a:lnSpc>
                <a:spcPct val="7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73E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46"/>
          <p:cNvSpPr txBox="1"/>
          <p:nvPr/>
        </p:nvSpPr>
        <p:spPr>
          <a:xfrm>
            <a:off x="167346" y="260648"/>
            <a:ext cx="69127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GLM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ndara"/>
              <a:buNone/>
            </a:pPr>
            <a:r>
              <a:rPr lang="de-DE" sz="2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Problémy s životními plány</a:t>
            </a:r>
            <a:endParaRPr sz="2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9" name="Google Shape;559;p46"/>
          <p:cNvSpPr txBox="1">
            <a:spLocks noGrp="1"/>
          </p:cNvSpPr>
          <p:nvPr>
            <p:ph type="ftr" idx="11"/>
          </p:nvPr>
        </p:nvSpPr>
        <p:spPr>
          <a:xfrm>
            <a:off x="3117845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560" name="Google Shape;560;p46"/>
          <p:cNvSpPr txBox="1">
            <a:spLocks noGrp="1"/>
          </p:cNvSpPr>
          <p:nvPr>
            <p:ph type="sldNum" idx="12"/>
          </p:nvPr>
        </p:nvSpPr>
        <p:spPr>
          <a:xfrm>
            <a:off x="8316416" y="6449397"/>
            <a:ext cx="5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46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7"/>
          <p:cNvSpPr txBox="1"/>
          <p:nvPr/>
        </p:nvSpPr>
        <p:spPr>
          <a:xfrm>
            <a:off x="338455" y="1988840"/>
            <a:ext cx="6982677" cy="332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115" marR="0" lvl="0" indent="-2724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050"/>
              <a:buFont typeface="Noto Sans Symbols"/>
              <a:buChar char="⚫"/>
            </a:pPr>
            <a: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Dvě cesty k trestné činnosti: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ndara"/>
              <a:buNone/>
            </a:pPr>
            <a:endParaRPr sz="24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11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2400"/>
              <a:buFont typeface="Candara"/>
              <a:buNone/>
            </a:pPr>
            <a: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PŘÍMÁ</a:t>
            </a:r>
            <a:endParaRPr sz="2400" b="1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61340" marR="5080" lvl="1" indent="-274320" algn="l" rtl="0">
              <a:lnSpc>
                <a:spcPct val="95909"/>
              </a:lnSpc>
              <a:spcBef>
                <a:spcPts val="520"/>
              </a:spcBef>
              <a:spcAft>
                <a:spcPts val="0"/>
              </a:spcAft>
              <a:buClr>
                <a:srgbClr val="073E87"/>
              </a:buClr>
              <a:buSzPts val="1500"/>
              <a:buFont typeface="Noto Sans Symbols"/>
              <a:buChar char="⚪"/>
            </a:pPr>
            <a:r>
              <a:rPr lang="de-DE" sz="2200" b="0" i="1" u="sng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Přímá</a:t>
            </a:r>
            <a:r>
              <a:rPr lang="de-DE" sz="22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cesta je taková, když sexuálně motivovaný trestný čin představuje usilování o životní cíl. </a:t>
            </a:r>
            <a:endParaRPr sz="22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61340" marR="5080" lvl="1" indent="-179071" algn="l" rtl="0">
              <a:lnSpc>
                <a:spcPct val="95909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2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61340" marR="5080" lvl="1" indent="-179071" algn="l" rtl="0">
              <a:lnSpc>
                <a:spcPct val="95909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2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7020" marR="5080" lvl="1" indent="0" algn="l" rtl="0">
              <a:lnSpc>
                <a:spcPct val="87916"/>
              </a:lnSpc>
              <a:spcBef>
                <a:spcPts val="520"/>
              </a:spcBef>
              <a:spcAft>
                <a:spcPts val="0"/>
              </a:spcAft>
              <a:buClr>
                <a:srgbClr val="073E87"/>
              </a:buClr>
              <a:buSzPts val="1636"/>
              <a:buFont typeface="Candara"/>
              <a:buNone/>
            </a:pPr>
            <a:r>
              <a:rPr lang="de-DE" sz="2400" b="1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NEPŘÍMÁ</a:t>
            </a:r>
            <a:endParaRPr sz="2400" b="1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61340" marR="0" lvl="1" indent="-274320" algn="l" rtl="0">
              <a:lnSpc>
                <a:spcPct val="107954"/>
              </a:lnSpc>
              <a:spcBef>
                <a:spcPts val="10"/>
              </a:spcBef>
              <a:spcAft>
                <a:spcPts val="0"/>
              </a:spcAft>
              <a:buClr>
                <a:srgbClr val="073E87"/>
              </a:buClr>
              <a:buSzPts val="1500"/>
              <a:buFont typeface="Noto Sans Symbols"/>
              <a:buChar char="⚪"/>
            </a:pPr>
            <a:r>
              <a:rPr lang="de-DE" sz="2200" b="0" i="1" u="sng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Nepřímá</a:t>
            </a:r>
            <a:r>
              <a:rPr lang="de-DE" sz="22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cesta představuje efekt vlny směřující k trestné činnosti.</a:t>
            </a:r>
            <a:endParaRPr sz="22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66" name="Google Shape;566;p47"/>
          <p:cNvSpPr/>
          <p:nvPr/>
        </p:nvSpPr>
        <p:spPr>
          <a:xfrm>
            <a:off x="7491946" y="3010037"/>
            <a:ext cx="1368425" cy="647700"/>
          </a:xfrm>
          <a:custGeom>
            <a:avLst/>
            <a:gdLst/>
            <a:ahLst/>
            <a:cxnLst/>
            <a:rect l="l" t="t" r="r" b="b"/>
            <a:pathLst>
              <a:path w="1368425" h="647700" extrusionOk="0">
                <a:moveTo>
                  <a:pt x="0" y="161787"/>
                </a:moveTo>
                <a:lnTo>
                  <a:pt x="1026261" y="161787"/>
                </a:lnTo>
                <a:lnTo>
                  <a:pt x="1026261" y="0"/>
                </a:lnTo>
                <a:lnTo>
                  <a:pt x="1368399" y="323728"/>
                </a:lnTo>
                <a:lnTo>
                  <a:pt x="1026261" y="647699"/>
                </a:lnTo>
                <a:lnTo>
                  <a:pt x="1026261" y="485637"/>
                </a:lnTo>
                <a:lnTo>
                  <a:pt x="0" y="485637"/>
                </a:lnTo>
                <a:lnTo>
                  <a:pt x="0" y="161787"/>
                </a:ln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67" name="Google Shape;567;p47"/>
          <p:cNvSpPr/>
          <p:nvPr/>
        </p:nvSpPr>
        <p:spPr>
          <a:xfrm>
            <a:off x="7321132" y="4464058"/>
            <a:ext cx="1539240" cy="1009650"/>
          </a:xfrm>
          <a:custGeom>
            <a:avLst/>
            <a:gdLst/>
            <a:ahLst/>
            <a:cxnLst/>
            <a:rect l="l" t="t" r="r" b="b"/>
            <a:pathLst>
              <a:path w="1539240" h="1009650" extrusionOk="0">
                <a:moveTo>
                  <a:pt x="754014" y="118609"/>
                </a:moveTo>
                <a:lnTo>
                  <a:pt x="705759" y="176139"/>
                </a:lnTo>
                <a:lnTo>
                  <a:pt x="683125" y="208406"/>
                </a:lnTo>
                <a:lnTo>
                  <a:pt x="661527" y="242870"/>
                </a:lnTo>
                <a:lnTo>
                  <a:pt x="640997" y="279430"/>
                </a:lnTo>
                <a:lnTo>
                  <a:pt x="621565" y="317982"/>
                </a:lnTo>
                <a:lnTo>
                  <a:pt x="603264" y="358426"/>
                </a:lnTo>
                <a:lnTo>
                  <a:pt x="586124" y="400657"/>
                </a:lnTo>
                <a:lnTo>
                  <a:pt x="570176" y="444575"/>
                </a:lnTo>
                <a:lnTo>
                  <a:pt x="555452" y="490076"/>
                </a:lnTo>
                <a:lnTo>
                  <a:pt x="541982" y="537058"/>
                </a:lnTo>
                <a:lnTo>
                  <a:pt x="529798" y="585418"/>
                </a:lnTo>
                <a:lnTo>
                  <a:pt x="518930" y="635055"/>
                </a:lnTo>
                <a:lnTo>
                  <a:pt x="509411" y="685866"/>
                </a:lnTo>
                <a:lnTo>
                  <a:pt x="501271" y="737748"/>
                </a:lnTo>
                <a:lnTo>
                  <a:pt x="494541" y="790600"/>
                </a:lnTo>
                <a:lnTo>
                  <a:pt x="489252" y="844318"/>
                </a:lnTo>
                <a:lnTo>
                  <a:pt x="485436" y="898801"/>
                </a:lnTo>
                <a:lnTo>
                  <a:pt x="483123" y="953945"/>
                </a:lnTo>
                <a:lnTo>
                  <a:pt x="482345" y="1009649"/>
                </a:lnTo>
                <a:lnTo>
                  <a:pt x="0" y="1009649"/>
                </a:lnTo>
                <a:lnTo>
                  <a:pt x="1700" y="926836"/>
                </a:lnTo>
                <a:lnTo>
                  <a:pt x="6712" y="845867"/>
                </a:lnTo>
                <a:lnTo>
                  <a:pt x="14904" y="767002"/>
                </a:lnTo>
                <a:lnTo>
                  <a:pt x="26143" y="690502"/>
                </a:lnTo>
                <a:lnTo>
                  <a:pt x="40299" y="616627"/>
                </a:lnTo>
                <a:lnTo>
                  <a:pt x="57238" y="545635"/>
                </a:lnTo>
                <a:lnTo>
                  <a:pt x="76829" y="477786"/>
                </a:lnTo>
                <a:lnTo>
                  <a:pt x="98939" y="413341"/>
                </a:lnTo>
                <a:lnTo>
                  <a:pt x="123437" y="352559"/>
                </a:lnTo>
                <a:lnTo>
                  <a:pt x="150190" y="295700"/>
                </a:lnTo>
                <a:lnTo>
                  <a:pt x="179066" y="243023"/>
                </a:lnTo>
                <a:lnTo>
                  <a:pt x="209933" y="194789"/>
                </a:lnTo>
                <a:lnTo>
                  <a:pt x="242660" y="151256"/>
                </a:lnTo>
                <a:lnTo>
                  <a:pt x="277113" y="112685"/>
                </a:lnTo>
                <a:lnTo>
                  <a:pt x="313161" y="79336"/>
                </a:lnTo>
                <a:lnTo>
                  <a:pt x="350673" y="51467"/>
                </a:lnTo>
                <a:lnTo>
                  <a:pt x="389514" y="29340"/>
                </a:lnTo>
                <a:lnTo>
                  <a:pt x="429555" y="13213"/>
                </a:lnTo>
                <a:lnTo>
                  <a:pt x="470662" y="3346"/>
                </a:lnTo>
                <a:lnTo>
                  <a:pt x="512704" y="0"/>
                </a:lnTo>
                <a:lnTo>
                  <a:pt x="995171" y="0"/>
                </a:lnTo>
                <a:lnTo>
                  <a:pt x="1027594" y="2008"/>
                </a:lnTo>
                <a:lnTo>
                  <a:pt x="1059590" y="7967"/>
                </a:lnTo>
                <a:lnTo>
                  <a:pt x="1122006" y="31324"/>
                </a:lnTo>
                <a:lnTo>
                  <a:pt x="1181833" y="69252"/>
                </a:lnTo>
                <a:lnTo>
                  <a:pt x="1238482" y="120932"/>
                </a:lnTo>
                <a:lnTo>
                  <a:pt x="1265433" y="151674"/>
                </a:lnTo>
                <a:lnTo>
                  <a:pt x="1291368" y="185546"/>
                </a:lnTo>
                <a:lnTo>
                  <a:pt x="1316217" y="222448"/>
                </a:lnTo>
                <a:lnTo>
                  <a:pt x="1339904" y="262277"/>
                </a:lnTo>
                <a:lnTo>
                  <a:pt x="1362357" y="304930"/>
                </a:lnTo>
                <a:lnTo>
                  <a:pt x="1383502" y="350305"/>
                </a:lnTo>
                <a:lnTo>
                  <a:pt x="1403265" y="398299"/>
                </a:lnTo>
                <a:lnTo>
                  <a:pt x="1421574" y="448811"/>
                </a:lnTo>
                <a:lnTo>
                  <a:pt x="1438356" y="501739"/>
                </a:lnTo>
                <a:lnTo>
                  <a:pt x="1453535" y="556979"/>
                </a:lnTo>
                <a:lnTo>
                  <a:pt x="1467041" y="614430"/>
                </a:lnTo>
                <a:lnTo>
                  <a:pt x="1478798" y="673988"/>
                </a:lnTo>
                <a:lnTo>
                  <a:pt x="1539239" y="673988"/>
                </a:lnTo>
                <a:lnTo>
                  <a:pt x="1266687" y="1009649"/>
                </a:lnTo>
                <a:lnTo>
                  <a:pt x="935857" y="673988"/>
                </a:lnTo>
                <a:lnTo>
                  <a:pt x="996330" y="673988"/>
                </a:lnTo>
                <a:lnTo>
                  <a:pt x="984590" y="614430"/>
                </a:lnTo>
                <a:lnTo>
                  <a:pt x="971101" y="556979"/>
                </a:lnTo>
                <a:lnTo>
                  <a:pt x="955934" y="501739"/>
                </a:lnTo>
                <a:lnTo>
                  <a:pt x="939165" y="448811"/>
                </a:lnTo>
                <a:lnTo>
                  <a:pt x="920866" y="398299"/>
                </a:lnTo>
                <a:lnTo>
                  <a:pt x="901111" y="350305"/>
                </a:lnTo>
                <a:lnTo>
                  <a:pt x="879972" y="304930"/>
                </a:lnTo>
                <a:lnTo>
                  <a:pt x="857524" y="262277"/>
                </a:lnTo>
                <a:lnTo>
                  <a:pt x="833839" y="222448"/>
                </a:lnTo>
                <a:lnTo>
                  <a:pt x="808992" y="185546"/>
                </a:lnTo>
                <a:lnTo>
                  <a:pt x="783055" y="151674"/>
                </a:lnTo>
                <a:lnTo>
                  <a:pt x="756102" y="120932"/>
                </a:lnTo>
                <a:lnTo>
                  <a:pt x="728206" y="93424"/>
                </a:lnTo>
                <a:lnTo>
                  <a:pt x="669880" y="48517"/>
                </a:lnTo>
                <a:lnTo>
                  <a:pt x="608664" y="17773"/>
                </a:lnTo>
                <a:lnTo>
                  <a:pt x="545144" y="2008"/>
                </a:lnTo>
                <a:lnTo>
                  <a:pt x="512704" y="0"/>
                </a:lnTo>
              </a:path>
            </a:pathLst>
          </a:cu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68" name="Google Shape;568;p4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569" name="Google Shape;569;p4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47</a:t>
            </a:fld>
            <a:endParaRPr sz="1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70" name="Google Shape;570;p47"/>
          <p:cNvSpPr txBox="1"/>
          <p:nvPr/>
        </p:nvSpPr>
        <p:spPr>
          <a:xfrm>
            <a:off x="291860" y="260648"/>
            <a:ext cx="720008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GLM</a:t>
            </a:r>
            <a:endParaRPr sz="4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</a:pPr>
            <a:r>
              <a:rPr lang="de-DE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r>
              <a:rPr lang="de-DE"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tiologie – Cesty k trestným činům </a:t>
            </a:r>
            <a:r>
              <a:rPr lang="de-DE" sz="1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(Purvis, 2005)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8"/>
          <p:cNvSpPr/>
          <p:nvPr/>
        </p:nvSpPr>
        <p:spPr>
          <a:xfrm>
            <a:off x="6732240" y="3234055"/>
            <a:ext cx="2044161" cy="1937582"/>
          </a:xfrm>
          <a:custGeom>
            <a:avLst/>
            <a:gdLst/>
            <a:ahLst/>
            <a:cxnLst/>
            <a:rect l="l" t="t" r="r" b="b"/>
            <a:pathLst>
              <a:path w="1547495" h="1516379" extrusionOk="0">
                <a:moveTo>
                  <a:pt x="150941" y="194611"/>
                </a:moveTo>
                <a:lnTo>
                  <a:pt x="190651" y="154855"/>
                </a:lnTo>
                <a:lnTo>
                  <a:pt x="233546" y="119666"/>
                </a:lnTo>
                <a:lnTo>
                  <a:pt x="279347" y="89030"/>
                </a:lnTo>
                <a:lnTo>
                  <a:pt x="327775" y="62932"/>
                </a:lnTo>
                <a:lnTo>
                  <a:pt x="378552" y="41357"/>
                </a:lnTo>
                <a:lnTo>
                  <a:pt x="431399" y="24291"/>
                </a:lnTo>
                <a:lnTo>
                  <a:pt x="486039" y="11719"/>
                </a:lnTo>
                <a:lnTo>
                  <a:pt x="542192" y="3627"/>
                </a:lnTo>
                <a:lnTo>
                  <a:pt x="599581" y="0"/>
                </a:lnTo>
                <a:lnTo>
                  <a:pt x="657926" y="823"/>
                </a:lnTo>
                <a:lnTo>
                  <a:pt x="716950" y="6082"/>
                </a:lnTo>
                <a:lnTo>
                  <a:pt x="776373" y="15763"/>
                </a:lnTo>
                <a:lnTo>
                  <a:pt x="835918" y="29851"/>
                </a:lnTo>
                <a:lnTo>
                  <a:pt x="895305" y="48331"/>
                </a:lnTo>
                <a:lnTo>
                  <a:pt x="954257" y="71188"/>
                </a:lnTo>
                <a:lnTo>
                  <a:pt x="1012495" y="98409"/>
                </a:lnTo>
                <a:lnTo>
                  <a:pt x="1069740" y="129979"/>
                </a:lnTo>
                <a:lnTo>
                  <a:pt x="1125715" y="165882"/>
                </a:lnTo>
                <a:lnTo>
                  <a:pt x="1180140" y="206105"/>
                </a:lnTo>
                <a:lnTo>
                  <a:pt x="1232737" y="250633"/>
                </a:lnTo>
                <a:lnTo>
                  <a:pt x="1282286" y="298522"/>
                </a:lnTo>
                <a:lnTo>
                  <a:pt x="1327734" y="348658"/>
                </a:lnTo>
                <a:lnTo>
                  <a:pt x="1369037" y="400768"/>
                </a:lnTo>
                <a:lnTo>
                  <a:pt x="1406155" y="454576"/>
                </a:lnTo>
                <a:lnTo>
                  <a:pt x="1439046" y="509805"/>
                </a:lnTo>
                <a:lnTo>
                  <a:pt x="1467666" y="566180"/>
                </a:lnTo>
                <a:lnTo>
                  <a:pt x="1491974" y="623426"/>
                </a:lnTo>
                <a:lnTo>
                  <a:pt x="1511927" y="681268"/>
                </a:lnTo>
                <a:lnTo>
                  <a:pt x="1527485" y="739429"/>
                </a:lnTo>
                <a:lnTo>
                  <a:pt x="1538604" y="797634"/>
                </a:lnTo>
                <a:lnTo>
                  <a:pt x="1545242" y="855608"/>
                </a:lnTo>
                <a:lnTo>
                  <a:pt x="1547358" y="913075"/>
                </a:lnTo>
                <a:lnTo>
                  <a:pt x="1544909" y="969759"/>
                </a:lnTo>
                <a:lnTo>
                  <a:pt x="1537853" y="1025386"/>
                </a:lnTo>
                <a:lnTo>
                  <a:pt x="1526148" y="1079679"/>
                </a:lnTo>
                <a:lnTo>
                  <a:pt x="1509752" y="1132363"/>
                </a:lnTo>
                <a:lnTo>
                  <a:pt x="1488623" y="1183162"/>
                </a:lnTo>
                <a:lnTo>
                  <a:pt x="1462718" y="1231801"/>
                </a:lnTo>
                <a:lnTo>
                  <a:pt x="1431996" y="1278004"/>
                </a:lnTo>
                <a:lnTo>
                  <a:pt x="1396415" y="1321496"/>
                </a:lnTo>
                <a:lnTo>
                  <a:pt x="1356708" y="1361232"/>
                </a:lnTo>
                <a:lnTo>
                  <a:pt x="1313817" y="1396403"/>
                </a:lnTo>
                <a:lnTo>
                  <a:pt x="1268019" y="1427023"/>
                </a:lnTo>
                <a:lnTo>
                  <a:pt x="1219593" y="1453107"/>
                </a:lnTo>
                <a:lnTo>
                  <a:pt x="1168817" y="1474669"/>
                </a:lnTo>
                <a:lnTo>
                  <a:pt x="1115970" y="1491725"/>
                </a:lnTo>
                <a:lnTo>
                  <a:pt x="1061331" y="1504287"/>
                </a:lnTo>
                <a:lnTo>
                  <a:pt x="1005178" y="1512372"/>
                </a:lnTo>
                <a:lnTo>
                  <a:pt x="947790" y="1515993"/>
                </a:lnTo>
                <a:lnTo>
                  <a:pt x="889445" y="1515165"/>
                </a:lnTo>
                <a:lnTo>
                  <a:pt x="830421" y="1509901"/>
                </a:lnTo>
                <a:lnTo>
                  <a:pt x="770998" y="1500218"/>
                </a:lnTo>
                <a:lnTo>
                  <a:pt x="711454" y="1486129"/>
                </a:lnTo>
                <a:lnTo>
                  <a:pt x="652067" y="1467648"/>
                </a:lnTo>
                <a:lnTo>
                  <a:pt x="593116" y="1444791"/>
                </a:lnTo>
                <a:lnTo>
                  <a:pt x="534879" y="1417571"/>
                </a:lnTo>
                <a:lnTo>
                  <a:pt x="477636" y="1386004"/>
                </a:lnTo>
                <a:lnTo>
                  <a:pt x="421664" y="1350103"/>
                </a:lnTo>
                <a:lnTo>
                  <a:pt x="367242" y="1309883"/>
                </a:lnTo>
                <a:lnTo>
                  <a:pt x="314649" y="1265358"/>
                </a:lnTo>
                <a:lnTo>
                  <a:pt x="265095" y="1217470"/>
                </a:lnTo>
                <a:lnTo>
                  <a:pt x="219644" y="1167333"/>
                </a:lnTo>
                <a:lnTo>
                  <a:pt x="178337" y="1115224"/>
                </a:lnTo>
                <a:lnTo>
                  <a:pt x="141216" y="1061417"/>
                </a:lnTo>
                <a:lnTo>
                  <a:pt x="108323" y="1006188"/>
                </a:lnTo>
                <a:lnTo>
                  <a:pt x="79700" y="949814"/>
                </a:lnTo>
                <a:lnTo>
                  <a:pt x="55390" y="892569"/>
                </a:lnTo>
                <a:lnTo>
                  <a:pt x="35435" y="834730"/>
                </a:lnTo>
                <a:lnTo>
                  <a:pt x="19876" y="776571"/>
                </a:lnTo>
                <a:lnTo>
                  <a:pt x="8755" y="718369"/>
                </a:lnTo>
                <a:lnTo>
                  <a:pt x="2116" y="660400"/>
                </a:lnTo>
                <a:lnTo>
                  <a:pt x="0" y="602938"/>
                </a:lnTo>
                <a:lnTo>
                  <a:pt x="2448" y="546260"/>
                </a:lnTo>
                <a:lnTo>
                  <a:pt x="9503" y="490642"/>
                </a:lnTo>
                <a:lnTo>
                  <a:pt x="21208" y="436358"/>
                </a:lnTo>
                <a:lnTo>
                  <a:pt x="37604" y="383685"/>
                </a:lnTo>
                <a:lnTo>
                  <a:pt x="58733" y="332898"/>
                </a:lnTo>
                <a:lnTo>
                  <a:pt x="84637" y="284273"/>
                </a:lnTo>
                <a:lnTo>
                  <a:pt x="115359" y="238085"/>
                </a:lnTo>
                <a:lnTo>
                  <a:pt x="150941" y="19461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76" name="Google Shape;576;p48"/>
          <p:cNvSpPr/>
          <p:nvPr/>
        </p:nvSpPr>
        <p:spPr>
          <a:xfrm>
            <a:off x="7076506" y="3502856"/>
            <a:ext cx="1547495" cy="1516380"/>
          </a:xfrm>
          <a:custGeom>
            <a:avLst/>
            <a:gdLst/>
            <a:ahLst/>
            <a:cxnLst/>
            <a:rect l="l" t="t" r="r" b="b"/>
            <a:pathLst>
              <a:path w="1547495" h="1516379" extrusionOk="0">
                <a:moveTo>
                  <a:pt x="150941" y="194611"/>
                </a:moveTo>
                <a:lnTo>
                  <a:pt x="190651" y="154855"/>
                </a:lnTo>
                <a:lnTo>
                  <a:pt x="233546" y="119666"/>
                </a:lnTo>
                <a:lnTo>
                  <a:pt x="279347" y="89030"/>
                </a:lnTo>
                <a:lnTo>
                  <a:pt x="327775" y="62932"/>
                </a:lnTo>
                <a:lnTo>
                  <a:pt x="378552" y="41357"/>
                </a:lnTo>
                <a:lnTo>
                  <a:pt x="431399" y="24291"/>
                </a:lnTo>
                <a:lnTo>
                  <a:pt x="486039" y="11719"/>
                </a:lnTo>
                <a:lnTo>
                  <a:pt x="542192" y="3627"/>
                </a:lnTo>
                <a:lnTo>
                  <a:pt x="599581" y="0"/>
                </a:lnTo>
                <a:lnTo>
                  <a:pt x="657926" y="823"/>
                </a:lnTo>
                <a:lnTo>
                  <a:pt x="716950" y="6082"/>
                </a:lnTo>
                <a:lnTo>
                  <a:pt x="776373" y="15763"/>
                </a:lnTo>
                <a:lnTo>
                  <a:pt x="835918" y="29851"/>
                </a:lnTo>
                <a:lnTo>
                  <a:pt x="895305" y="48331"/>
                </a:lnTo>
                <a:lnTo>
                  <a:pt x="954257" y="71188"/>
                </a:lnTo>
                <a:lnTo>
                  <a:pt x="1012495" y="98409"/>
                </a:lnTo>
                <a:lnTo>
                  <a:pt x="1069740" y="129979"/>
                </a:lnTo>
                <a:lnTo>
                  <a:pt x="1125715" y="165882"/>
                </a:lnTo>
                <a:lnTo>
                  <a:pt x="1180140" y="206105"/>
                </a:lnTo>
                <a:lnTo>
                  <a:pt x="1232737" y="250633"/>
                </a:lnTo>
                <a:lnTo>
                  <a:pt x="1282286" y="298522"/>
                </a:lnTo>
                <a:lnTo>
                  <a:pt x="1327734" y="348658"/>
                </a:lnTo>
                <a:lnTo>
                  <a:pt x="1369037" y="400768"/>
                </a:lnTo>
                <a:lnTo>
                  <a:pt x="1406155" y="454576"/>
                </a:lnTo>
                <a:lnTo>
                  <a:pt x="1439046" y="509805"/>
                </a:lnTo>
                <a:lnTo>
                  <a:pt x="1467666" y="566180"/>
                </a:lnTo>
                <a:lnTo>
                  <a:pt x="1491974" y="623426"/>
                </a:lnTo>
                <a:lnTo>
                  <a:pt x="1511927" y="681268"/>
                </a:lnTo>
                <a:lnTo>
                  <a:pt x="1527485" y="739429"/>
                </a:lnTo>
                <a:lnTo>
                  <a:pt x="1538604" y="797634"/>
                </a:lnTo>
                <a:lnTo>
                  <a:pt x="1545242" y="855608"/>
                </a:lnTo>
                <a:lnTo>
                  <a:pt x="1547358" y="913075"/>
                </a:lnTo>
                <a:lnTo>
                  <a:pt x="1544909" y="969759"/>
                </a:lnTo>
                <a:lnTo>
                  <a:pt x="1537853" y="1025386"/>
                </a:lnTo>
                <a:lnTo>
                  <a:pt x="1526148" y="1079679"/>
                </a:lnTo>
                <a:lnTo>
                  <a:pt x="1509752" y="1132363"/>
                </a:lnTo>
                <a:lnTo>
                  <a:pt x="1488623" y="1183162"/>
                </a:lnTo>
                <a:lnTo>
                  <a:pt x="1462718" y="1231801"/>
                </a:lnTo>
                <a:lnTo>
                  <a:pt x="1431996" y="1278004"/>
                </a:lnTo>
                <a:lnTo>
                  <a:pt x="1396415" y="1321496"/>
                </a:lnTo>
                <a:lnTo>
                  <a:pt x="1356708" y="1361232"/>
                </a:lnTo>
                <a:lnTo>
                  <a:pt x="1313817" y="1396403"/>
                </a:lnTo>
                <a:lnTo>
                  <a:pt x="1268019" y="1427023"/>
                </a:lnTo>
                <a:lnTo>
                  <a:pt x="1219593" y="1453107"/>
                </a:lnTo>
                <a:lnTo>
                  <a:pt x="1168817" y="1474669"/>
                </a:lnTo>
                <a:lnTo>
                  <a:pt x="1115970" y="1491725"/>
                </a:lnTo>
                <a:lnTo>
                  <a:pt x="1061331" y="1504287"/>
                </a:lnTo>
                <a:lnTo>
                  <a:pt x="1005178" y="1512372"/>
                </a:lnTo>
                <a:lnTo>
                  <a:pt x="947790" y="1515993"/>
                </a:lnTo>
                <a:lnTo>
                  <a:pt x="889445" y="1515165"/>
                </a:lnTo>
                <a:lnTo>
                  <a:pt x="830421" y="1509901"/>
                </a:lnTo>
                <a:lnTo>
                  <a:pt x="770998" y="1500218"/>
                </a:lnTo>
                <a:lnTo>
                  <a:pt x="711454" y="1486129"/>
                </a:lnTo>
                <a:lnTo>
                  <a:pt x="652067" y="1467648"/>
                </a:lnTo>
                <a:lnTo>
                  <a:pt x="593116" y="1444791"/>
                </a:lnTo>
                <a:lnTo>
                  <a:pt x="534879" y="1417571"/>
                </a:lnTo>
                <a:lnTo>
                  <a:pt x="477636" y="1386004"/>
                </a:lnTo>
                <a:lnTo>
                  <a:pt x="421664" y="1350103"/>
                </a:lnTo>
                <a:lnTo>
                  <a:pt x="367242" y="1309883"/>
                </a:lnTo>
                <a:lnTo>
                  <a:pt x="314649" y="1265358"/>
                </a:lnTo>
                <a:lnTo>
                  <a:pt x="265095" y="1217470"/>
                </a:lnTo>
                <a:lnTo>
                  <a:pt x="219644" y="1167333"/>
                </a:lnTo>
                <a:lnTo>
                  <a:pt x="178337" y="1115224"/>
                </a:lnTo>
                <a:lnTo>
                  <a:pt x="141216" y="1061417"/>
                </a:lnTo>
                <a:lnTo>
                  <a:pt x="108323" y="1006188"/>
                </a:lnTo>
                <a:lnTo>
                  <a:pt x="79700" y="949814"/>
                </a:lnTo>
                <a:lnTo>
                  <a:pt x="55390" y="892569"/>
                </a:lnTo>
                <a:lnTo>
                  <a:pt x="35435" y="834730"/>
                </a:lnTo>
                <a:lnTo>
                  <a:pt x="19876" y="776571"/>
                </a:lnTo>
                <a:lnTo>
                  <a:pt x="8755" y="718369"/>
                </a:lnTo>
                <a:lnTo>
                  <a:pt x="2116" y="660400"/>
                </a:lnTo>
                <a:lnTo>
                  <a:pt x="0" y="602938"/>
                </a:lnTo>
                <a:lnTo>
                  <a:pt x="2448" y="546260"/>
                </a:lnTo>
                <a:lnTo>
                  <a:pt x="9503" y="490642"/>
                </a:lnTo>
                <a:lnTo>
                  <a:pt x="21208" y="436358"/>
                </a:lnTo>
                <a:lnTo>
                  <a:pt x="37604" y="383685"/>
                </a:lnTo>
                <a:lnTo>
                  <a:pt x="58733" y="332898"/>
                </a:lnTo>
                <a:lnTo>
                  <a:pt x="84637" y="284273"/>
                </a:lnTo>
                <a:lnTo>
                  <a:pt x="115359" y="238085"/>
                </a:lnTo>
                <a:lnTo>
                  <a:pt x="150941" y="19461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77" name="Google Shape;577;p48"/>
          <p:cNvSpPr/>
          <p:nvPr/>
        </p:nvSpPr>
        <p:spPr>
          <a:xfrm>
            <a:off x="35495" y="2865557"/>
            <a:ext cx="1993915" cy="1515621"/>
          </a:xfrm>
          <a:custGeom>
            <a:avLst/>
            <a:gdLst/>
            <a:ahLst/>
            <a:cxnLst/>
            <a:rect l="l" t="t" r="r" b="b"/>
            <a:pathLst>
              <a:path w="1544955" h="1330325" extrusionOk="0">
                <a:moveTo>
                  <a:pt x="0" y="221741"/>
                </a:moveTo>
                <a:lnTo>
                  <a:pt x="6444" y="168482"/>
                </a:lnTo>
                <a:lnTo>
                  <a:pt x="24749" y="119896"/>
                </a:lnTo>
                <a:lnTo>
                  <a:pt x="53374" y="77522"/>
                </a:lnTo>
                <a:lnTo>
                  <a:pt x="90779" y="42898"/>
                </a:lnTo>
                <a:lnTo>
                  <a:pt x="135423" y="17562"/>
                </a:lnTo>
                <a:lnTo>
                  <a:pt x="185764" y="3051"/>
                </a:lnTo>
                <a:lnTo>
                  <a:pt x="221729" y="152"/>
                </a:lnTo>
                <a:lnTo>
                  <a:pt x="1322963" y="0"/>
                </a:lnTo>
                <a:lnTo>
                  <a:pt x="1341144" y="735"/>
                </a:lnTo>
                <a:lnTo>
                  <a:pt x="1358922" y="2903"/>
                </a:lnTo>
                <a:lnTo>
                  <a:pt x="1409261" y="17433"/>
                </a:lnTo>
                <a:lnTo>
                  <a:pt x="1453906" y="42799"/>
                </a:lnTo>
                <a:lnTo>
                  <a:pt x="1491316" y="77457"/>
                </a:lnTo>
                <a:lnTo>
                  <a:pt x="1519948" y="119863"/>
                </a:lnTo>
                <a:lnTo>
                  <a:pt x="1538258" y="168473"/>
                </a:lnTo>
                <a:lnTo>
                  <a:pt x="1544705" y="221741"/>
                </a:lnTo>
                <a:lnTo>
                  <a:pt x="1544705" y="1108725"/>
                </a:lnTo>
                <a:lnTo>
                  <a:pt x="1543969" y="1126906"/>
                </a:lnTo>
                <a:lnTo>
                  <a:pt x="1533397" y="1178786"/>
                </a:lnTo>
                <a:lnTo>
                  <a:pt x="1511475" y="1225478"/>
                </a:lnTo>
                <a:lnTo>
                  <a:pt x="1479746" y="1265442"/>
                </a:lnTo>
                <a:lnTo>
                  <a:pt x="1439752" y="1297143"/>
                </a:lnTo>
                <a:lnTo>
                  <a:pt x="1393038" y="1319042"/>
                </a:lnTo>
                <a:lnTo>
                  <a:pt x="1341144" y="1329601"/>
                </a:lnTo>
                <a:lnTo>
                  <a:pt x="1322963" y="1330336"/>
                </a:lnTo>
                <a:lnTo>
                  <a:pt x="221729" y="1330336"/>
                </a:lnTo>
                <a:lnTo>
                  <a:pt x="203544" y="1329601"/>
                </a:lnTo>
                <a:lnTo>
                  <a:pt x="185764" y="1327436"/>
                </a:lnTo>
                <a:lnTo>
                  <a:pt x="135423" y="1312926"/>
                </a:lnTo>
                <a:lnTo>
                  <a:pt x="90779" y="1287589"/>
                </a:lnTo>
                <a:lnTo>
                  <a:pt x="53374" y="1252963"/>
                </a:lnTo>
                <a:lnTo>
                  <a:pt x="24749" y="1210585"/>
                </a:lnTo>
                <a:lnTo>
                  <a:pt x="6444" y="1161993"/>
                </a:lnTo>
                <a:lnTo>
                  <a:pt x="0" y="1108725"/>
                </a:lnTo>
                <a:lnTo>
                  <a:pt x="0" y="22174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78" name="Google Shape;578;p48"/>
          <p:cNvSpPr txBox="1"/>
          <p:nvPr/>
        </p:nvSpPr>
        <p:spPr>
          <a:xfrm>
            <a:off x="80959" y="2303993"/>
            <a:ext cx="230605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2240" marR="5080" lvl="0" indent="-1295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Zkušenosti z vývoje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48"/>
          <p:cNvSpPr txBox="1"/>
          <p:nvPr/>
        </p:nvSpPr>
        <p:spPr>
          <a:xfrm>
            <a:off x="15233" y="3050795"/>
            <a:ext cx="194421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Trauma</a:t>
            </a:r>
            <a:r>
              <a:rPr lang="de-D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/zneužívání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Učení na modelu </a:t>
            </a:r>
            <a:endParaRPr/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Podmiňování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48"/>
          <p:cNvSpPr/>
          <p:nvPr/>
        </p:nvSpPr>
        <p:spPr>
          <a:xfrm>
            <a:off x="2096296" y="3352085"/>
            <a:ext cx="581443" cy="358419"/>
          </a:xfrm>
          <a:custGeom>
            <a:avLst/>
            <a:gdLst/>
            <a:ahLst/>
            <a:cxnLst/>
            <a:rect l="l" t="t" r="r" b="b"/>
            <a:pathLst>
              <a:path w="681355" h="417829" extrusionOk="0">
                <a:moveTo>
                  <a:pt x="0" y="104393"/>
                </a:moveTo>
                <a:lnTo>
                  <a:pt x="510789" y="104393"/>
                </a:lnTo>
                <a:lnTo>
                  <a:pt x="510789" y="0"/>
                </a:lnTo>
                <a:lnTo>
                  <a:pt x="681096" y="208787"/>
                </a:lnTo>
                <a:lnTo>
                  <a:pt x="510789" y="417575"/>
                </a:lnTo>
                <a:lnTo>
                  <a:pt x="510789" y="313181"/>
                </a:lnTo>
                <a:lnTo>
                  <a:pt x="0" y="313181"/>
                </a:lnTo>
                <a:lnTo>
                  <a:pt x="0" y="10439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1" name="Google Shape;581;p48"/>
          <p:cNvSpPr/>
          <p:nvPr/>
        </p:nvSpPr>
        <p:spPr>
          <a:xfrm>
            <a:off x="2751210" y="1412776"/>
            <a:ext cx="2124060" cy="4248471"/>
          </a:xfrm>
          <a:custGeom>
            <a:avLst/>
            <a:gdLst/>
            <a:ahLst/>
            <a:cxnLst/>
            <a:rect l="l" t="t" r="r" b="b"/>
            <a:pathLst>
              <a:path w="1852929" h="3649979" extrusionOk="0">
                <a:moveTo>
                  <a:pt x="1506473" y="0"/>
                </a:moveTo>
                <a:lnTo>
                  <a:pt x="346069" y="0"/>
                </a:lnTo>
                <a:lnTo>
                  <a:pt x="317686" y="1147"/>
                </a:lnTo>
                <a:lnTo>
                  <a:pt x="262903" y="10058"/>
                </a:lnTo>
                <a:lnTo>
                  <a:pt x="211361" y="27198"/>
                </a:lnTo>
                <a:lnTo>
                  <a:pt x="163772" y="51853"/>
                </a:lnTo>
                <a:lnTo>
                  <a:pt x="120849" y="83311"/>
                </a:lnTo>
                <a:lnTo>
                  <a:pt x="83303" y="120859"/>
                </a:lnTo>
                <a:lnTo>
                  <a:pt x="51848" y="163783"/>
                </a:lnTo>
                <a:lnTo>
                  <a:pt x="27195" y="211372"/>
                </a:lnTo>
                <a:lnTo>
                  <a:pt x="10057" y="262911"/>
                </a:lnTo>
                <a:lnTo>
                  <a:pt x="1147" y="317689"/>
                </a:lnTo>
                <a:lnTo>
                  <a:pt x="0" y="346069"/>
                </a:lnTo>
                <a:lnTo>
                  <a:pt x="0" y="3303538"/>
                </a:lnTo>
                <a:lnTo>
                  <a:pt x="4529" y="3359672"/>
                </a:lnTo>
                <a:lnTo>
                  <a:pt x="17642" y="3412923"/>
                </a:lnTo>
                <a:lnTo>
                  <a:pt x="38626" y="3462577"/>
                </a:lnTo>
                <a:lnTo>
                  <a:pt x="66770" y="3507922"/>
                </a:lnTo>
                <a:lnTo>
                  <a:pt x="101359" y="3548245"/>
                </a:lnTo>
                <a:lnTo>
                  <a:pt x="141683" y="3582835"/>
                </a:lnTo>
                <a:lnTo>
                  <a:pt x="187028" y="3610978"/>
                </a:lnTo>
                <a:lnTo>
                  <a:pt x="236683" y="3631962"/>
                </a:lnTo>
                <a:lnTo>
                  <a:pt x="289934" y="3645075"/>
                </a:lnTo>
                <a:lnTo>
                  <a:pt x="346069" y="3649605"/>
                </a:lnTo>
                <a:lnTo>
                  <a:pt x="1506473" y="3649605"/>
                </a:lnTo>
                <a:lnTo>
                  <a:pt x="1562614" y="3645075"/>
                </a:lnTo>
                <a:lnTo>
                  <a:pt x="1615875" y="3631962"/>
                </a:lnTo>
                <a:lnTo>
                  <a:pt x="1665544" y="3610978"/>
                </a:lnTo>
                <a:lnTo>
                  <a:pt x="1710906" y="3582835"/>
                </a:lnTo>
                <a:lnTo>
                  <a:pt x="1751247" y="3548245"/>
                </a:lnTo>
                <a:lnTo>
                  <a:pt x="1785854" y="3507922"/>
                </a:lnTo>
                <a:lnTo>
                  <a:pt x="1814013" y="3462577"/>
                </a:lnTo>
                <a:lnTo>
                  <a:pt x="1835011" y="3412923"/>
                </a:lnTo>
                <a:lnTo>
                  <a:pt x="1848133" y="3359672"/>
                </a:lnTo>
                <a:lnTo>
                  <a:pt x="1852665" y="3303538"/>
                </a:lnTo>
                <a:lnTo>
                  <a:pt x="1852543" y="346069"/>
                </a:lnTo>
                <a:lnTo>
                  <a:pt x="1848014" y="289940"/>
                </a:lnTo>
                <a:lnTo>
                  <a:pt x="1834902" y="236692"/>
                </a:lnTo>
                <a:lnTo>
                  <a:pt x="1813918" y="187039"/>
                </a:lnTo>
                <a:lnTo>
                  <a:pt x="1785775" y="141693"/>
                </a:lnTo>
                <a:lnTo>
                  <a:pt x="1751186" y="101368"/>
                </a:lnTo>
                <a:lnTo>
                  <a:pt x="1710863" y="66777"/>
                </a:lnTo>
                <a:lnTo>
                  <a:pt x="1665517" y="38631"/>
                </a:lnTo>
                <a:lnTo>
                  <a:pt x="1615863" y="17644"/>
                </a:lnTo>
                <a:lnTo>
                  <a:pt x="1562610" y="4529"/>
                </a:lnTo>
                <a:lnTo>
                  <a:pt x="1506473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2" name="Google Shape;582;p48"/>
          <p:cNvSpPr txBox="1"/>
          <p:nvPr/>
        </p:nvSpPr>
        <p:spPr>
          <a:xfrm>
            <a:off x="3078326" y="1572266"/>
            <a:ext cx="1430259" cy="108491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Cíle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Kapacity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de-DE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endParaRPr/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Prostředky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48"/>
          <p:cNvSpPr txBox="1"/>
          <p:nvPr/>
        </p:nvSpPr>
        <p:spPr>
          <a:xfrm>
            <a:off x="2902776" y="3035814"/>
            <a:ext cx="1714500" cy="73866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6520" marR="86995" lvl="0" indent="-12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Cíle a prostředky, které nevedou </a:t>
            </a:r>
            <a:br>
              <a:rPr lang="de-DE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 trestné činnosti</a:t>
            </a: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4" name="Google Shape;584;p48"/>
          <p:cNvSpPr txBox="1"/>
          <p:nvPr/>
        </p:nvSpPr>
        <p:spPr>
          <a:xfrm>
            <a:off x="3066703" y="4344671"/>
            <a:ext cx="1351904" cy="117724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Cíle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Kapacity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7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Prostředky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48"/>
          <p:cNvSpPr/>
          <p:nvPr/>
        </p:nvSpPr>
        <p:spPr>
          <a:xfrm>
            <a:off x="6372199" y="2849484"/>
            <a:ext cx="2303510" cy="2194816"/>
          </a:xfrm>
          <a:custGeom>
            <a:avLst/>
            <a:gdLst/>
            <a:ahLst/>
            <a:cxnLst/>
            <a:rect l="l" t="t" r="r" b="b"/>
            <a:pathLst>
              <a:path w="2166620" h="2066925" extrusionOk="0">
                <a:moveTo>
                  <a:pt x="497134" y="1777255"/>
                </a:moveTo>
                <a:lnTo>
                  <a:pt x="424369" y="1715928"/>
                </a:lnTo>
                <a:lnTo>
                  <a:pt x="357050" y="1651108"/>
                </a:lnTo>
                <a:lnTo>
                  <a:pt x="295262" y="1583171"/>
                </a:lnTo>
                <a:lnTo>
                  <a:pt x="239089" y="1512493"/>
                </a:lnTo>
                <a:lnTo>
                  <a:pt x="188613" y="1439450"/>
                </a:lnTo>
                <a:lnTo>
                  <a:pt x="143919" y="1364418"/>
                </a:lnTo>
                <a:lnTo>
                  <a:pt x="105092" y="1287774"/>
                </a:lnTo>
                <a:lnTo>
                  <a:pt x="72213" y="1209894"/>
                </a:lnTo>
                <a:lnTo>
                  <a:pt x="45369" y="1131152"/>
                </a:lnTo>
                <a:lnTo>
                  <a:pt x="24641" y="1051926"/>
                </a:lnTo>
                <a:lnTo>
                  <a:pt x="10114" y="972592"/>
                </a:lnTo>
                <a:lnTo>
                  <a:pt x="1873" y="893525"/>
                </a:lnTo>
                <a:lnTo>
                  <a:pt x="0" y="815102"/>
                </a:lnTo>
                <a:lnTo>
                  <a:pt x="4579" y="737698"/>
                </a:lnTo>
                <a:lnTo>
                  <a:pt x="15694" y="661690"/>
                </a:lnTo>
                <a:lnTo>
                  <a:pt x="33430" y="587454"/>
                </a:lnTo>
                <a:lnTo>
                  <a:pt x="57869" y="515365"/>
                </a:lnTo>
                <a:lnTo>
                  <a:pt x="89096" y="445800"/>
                </a:lnTo>
                <a:lnTo>
                  <a:pt x="127194" y="379135"/>
                </a:lnTo>
                <a:lnTo>
                  <a:pt x="172248" y="315746"/>
                </a:lnTo>
                <a:lnTo>
                  <a:pt x="223324" y="257131"/>
                </a:lnTo>
                <a:lnTo>
                  <a:pt x="279213" y="204506"/>
                </a:lnTo>
                <a:lnTo>
                  <a:pt x="339530" y="157879"/>
                </a:lnTo>
                <a:lnTo>
                  <a:pt x="403890" y="117256"/>
                </a:lnTo>
                <a:lnTo>
                  <a:pt x="471908" y="82645"/>
                </a:lnTo>
                <a:lnTo>
                  <a:pt x="543199" y="54051"/>
                </a:lnTo>
                <a:lnTo>
                  <a:pt x="617377" y="31483"/>
                </a:lnTo>
                <a:lnTo>
                  <a:pt x="694057" y="14947"/>
                </a:lnTo>
                <a:lnTo>
                  <a:pt x="772855" y="4450"/>
                </a:lnTo>
                <a:lnTo>
                  <a:pt x="853385" y="0"/>
                </a:lnTo>
                <a:lnTo>
                  <a:pt x="935261" y="1602"/>
                </a:lnTo>
                <a:lnTo>
                  <a:pt x="1018100" y="9264"/>
                </a:lnTo>
                <a:lnTo>
                  <a:pt x="1101514" y="22994"/>
                </a:lnTo>
                <a:lnTo>
                  <a:pt x="1185121" y="42797"/>
                </a:lnTo>
                <a:lnTo>
                  <a:pt x="1268534" y="68682"/>
                </a:lnTo>
                <a:lnTo>
                  <a:pt x="1351368" y="100654"/>
                </a:lnTo>
                <a:lnTo>
                  <a:pt x="1433238" y="138722"/>
                </a:lnTo>
                <a:lnTo>
                  <a:pt x="1513758" y="182891"/>
                </a:lnTo>
                <a:lnTo>
                  <a:pt x="1592545" y="233169"/>
                </a:lnTo>
                <a:lnTo>
                  <a:pt x="1669212" y="289563"/>
                </a:lnTo>
                <a:lnTo>
                  <a:pt x="1741972" y="350890"/>
                </a:lnTo>
                <a:lnTo>
                  <a:pt x="1809285" y="415712"/>
                </a:lnTo>
                <a:lnTo>
                  <a:pt x="1871066" y="483653"/>
                </a:lnTo>
                <a:lnTo>
                  <a:pt x="1927232" y="554336"/>
                </a:lnTo>
                <a:lnTo>
                  <a:pt x="1977699" y="627384"/>
                </a:lnTo>
                <a:lnTo>
                  <a:pt x="2022384" y="702422"/>
                </a:lnTo>
                <a:lnTo>
                  <a:pt x="2061204" y="779073"/>
                </a:lnTo>
                <a:lnTo>
                  <a:pt x="2094074" y="856961"/>
                </a:lnTo>
                <a:lnTo>
                  <a:pt x="2120912" y="935709"/>
                </a:lnTo>
                <a:lnTo>
                  <a:pt x="2141633" y="1014941"/>
                </a:lnTo>
                <a:lnTo>
                  <a:pt x="2156155" y="1094281"/>
                </a:lnTo>
                <a:lnTo>
                  <a:pt x="2164393" y="1173352"/>
                </a:lnTo>
                <a:lnTo>
                  <a:pt x="2166264" y="1251778"/>
                </a:lnTo>
                <a:lnTo>
                  <a:pt x="2161684" y="1329182"/>
                </a:lnTo>
                <a:lnTo>
                  <a:pt x="2150571" y="1405189"/>
                </a:lnTo>
                <a:lnTo>
                  <a:pt x="2132840" y="1479422"/>
                </a:lnTo>
                <a:lnTo>
                  <a:pt x="2108408" y="1551504"/>
                </a:lnTo>
                <a:lnTo>
                  <a:pt x="2077191" y="1621060"/>
                </a:lnTo>
                <a:lnTo>
                  <a:pt x="2039105" y="1687712"/>
                </a:lnTo>
                <a:lnTo>
                  <a:pt x="1994068" y="1751085"/>
                </a:lnTo>
                <a:lnTo>
                  <a:pt x="1942975" y="1809718"/>
                </a:lnTo>
                <a:lnTo>
                  <a:pt x="1887070" y="1862356"/>
                </a:lnTo>
                <a:lnTo>
                  <a:pt x="1826739" y="1908994"/>
                </a:lnTo>
                <a:lnTo>
                  <a:pt x="1762367" y="1949624"/>
                </a:lnTo>
                <a:lnTo>
                  <a:pt x="1694340" y="1984239"/>
                </a:lnTo>
                <a:lnTo>
                  <a:pt x="1623041" y="2012834"/>
                </a:lnTo>
                <a:lnTo>
                  <a:pt x="1548857" y="2035402"/>
                </a:lnTo>
                <a:lnTo>
                  <a:pt x="1472173" y="2051935"/>
                </a:lnTo>
                <a:lnTo>
                  <a:pt x="1393373" y="2062428"/>
                </a:lnTo>
                <a:lnTo>
                  <a:pt x="1312844" y="2066873"/>
                </a:lnTo>
                <a:lnTo>
                  <a:pt x="1230970" y="2065265"/>
                </a:lnTo>
                <a:lnTo>
                  <a:pt x="1148135" y="2057595"/>
                </a:lnTo>
                <a:lnTo>
                  <a:pt x="1064727" y="2043858"/>
                </a:lnTo>
                <a:lnTo>
                  <a:pt x="981129" y="2024047"/>
                </a:lnTo>
                <a:lnTo>
                  <a:pt x="897727" y="1998156"/>
                </a:lnTo>
                <a:lnTo>
                  <a:pt x="814906" y="1966177"/>
                </a:lnTo>
                <a:lnTo>
                  <a:pt x="733051" y="1928104"/>
                </a:lnTo>
                <a:lnTo>
                  <a:pt x="652547" y="1883931"/>
                </a:lnTo>
                <a:lnTo>
                  <a:pt x="573780" y="1833650"/>
                </a:lnTo>
                <a:lnTo>
                  <a:pt x="497134" y="1777255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6" name="Google Shape;586;p48"/>
          <p:cNvSpPr/>
          <p:nvPr/>
        </p:nvSpPr>
        <p:spPr>
          <a:xfrm>
            <a:off x="390525" y="5750589"/>
            <a:ext cx="1489075" cy="127000"/>
          </a:xfrm>
          <a:custGeom>
            <a:avLst/>
            <a:gdLst/>
            <a:ahLst/>
            <a:cxnLst/>
            <a:rect l="l" t="t" r="r" b="b"/>
            <a:pathLst>
              <a:path w="1489075" h="127000" extrusionOk="0">
                <a:moveTo>
                  <a:pt x="1489079" y="0"/>
                </a:moveTo>
                <a:lnTo>
                  <a:pt x="1469015" y="34633"/>
                </a:lnTo>
                <a:lnTo>
                  <a:pt x="1432352" y="53337"/>
                </a:lnTo>
                <a:lnTo>
                  <a:pt x="1382938" y="62837"/>
                </a:lnTo>
                <a:lnTo>
                  <a:pt x="868631" y="63495"/>
                </a:lnTo>
                <a:lnTo>
                  <a:pt x="816214" y="69424"/>
                </a:lnTo>
                <a:lnTo>
                  <a:pt x="774827" y="85427"/>
                </a:lnTo>
                <a:lnTo>
                  <a:pt x="745823" y="117811"/>
                </a:lnTo>
                <a:lnTo>
                  <a:pt x="744534" y="126991"/>
                </a:lnTo>
                <a:lnTo>
                  <a:pt x="743183" y="117592"/>
                </a:lnTo>
                <a:lnTo>
                  <a:pt x="713975" y="85265"/>
                </a:lnTo>
                <a:lnTo>
                  <a:pt x="672481" y="69332"/>
                </a:lnTo>
                <a:lnTo>
                  <a:pt x="620447" y="63495"/>
                </a:lnTo>
                <a:lnTo>
                  <a:pt x="124087" y="63495"/>
                </a:lnTo>
                <a:lnTo>
                  <a:pt x="71672" y="57566"/>
                </a:lnTo>
                <a:lnTo>
                  <a:pt x="30287" y="41561"/>
                </a:lnTo>
                <a:lnTo>
                  <a:pt x="1286" y="9174"/>
                </a:lnTo>
                <a:lnTo>
                  <a:pt x="0" y="0"/>
                </a:lnTo>
              </a:path>
            </a:pathLst>
          </a:custGeom>
          <a:noFill/>
          <a:ln w="28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7" name="Google Shape;587;p48"/>
          <p:cNvSpPr/>
          <p:nvPr/>
        </p:nvSpPr>
        <p:spPr>
          <a:xfrm>
            <a:off x="5315216" y="5732582"/>
            <a:ext cx="3062605" cy="127000"/>
          </a:xfrm>
          <a:custGeom>
            <a:avLst/>
            <a:gdLst/>
            <a:ahLst/>
            <a:cxnLst/>
            <a:rect l="l" t="t" r="r" b="b"/>
            <a:pathLst>
              <a:path w="3062604" h="127000" extrusionOk="0">
                <a:moveTo>
                  <a:pt x="3062234" y="0"/>
                </a:moveTo>
                <a:lnTo>
                  <a:pt x="3033742" y="29173"/>
                </a:lnTo>
                <a:lnTo>
                  <a:pt x="2987478" y="44892"/>
                </a:lnTo>
                <a:lnTo>
                  <a:pt x="2941457" y="53979"/>
                </a:lnTo>
                <a:lnTo>
                  <a:pt x="2887707" y="60257"/>
                </a:lnTo>
                <a:lnTo>
                  <a:pt x="2848456" y="62664"/>
                </a:lnTo>
                <a:lnTo>
                  <a:pt x="2807086" y="63495"/>
                </a:lnTo>
                <a:lnTo>
                  <a:pt x="1786249" y="63495"/>
                </a:lnTo>
                <a:lnTo>
                  <a:pt x="1765316" y="63706"/>
                </a:lnTo>
                <a:lnTo>
                  <a:pt x="1724918" y="65342"/>
                </a:lnTo>
                <a:lnTo>
                  <a:pt x="1686916" y="68487"/>
                </a:lnTo>
                <a:lnTo>
                  <a:pt x="1635549" y="75751"/>
                </a:lnTo>
                <a:lnTo>
                  <a:pt x="1592519" y="85675"/>
                </a:lnTo>
                <a:lnTo>
                  <a:pt x="1551170" y="102283"/>
                </a:lnTo>
                <a:lnTo>
                  <a:pt x="1531132" y="126991"/>
                </a:lnTo>
                <a:lnTo>
                  <a:pt x="1502637" y="97818"/>
                </a:lnTo>
                <a:lnTo>
                  <a:pt x="1456361" y="82099"/>
                </a:lnTo>
                <a:lnTo>
                  <a:pt x="1410322" y="73012"/>
                </a:lnTo>
                <a:lnTo>
                  <a:pt x="1356542" y="66734"/>
                </a:lnTo>
                <a:lnTo>
                  <a:pt x="1317265" y="64327"/>
                </a:lnTo>
                <a:lnTo>
                  <a:pt x="1275862" y="63495"/>
                </a:lnTo>
                <a:lnTo>
                  <a:pt x="255148" y="63495"/>
                </a:lnTo>
                <a:lnTo>
                  <a:pt x="234214" y="63285"/>
                </a:lnTo>
                <a:lnTo>
                  <a:pt x="213748" y="62664"/>
                </a:lnTo>
                <a:lnTo>
                  <a:pt x="174480" y="60257"/>
                </a:lnTo>
                <a:lnTo>
                  <a:pt x="120722" y="53979"/>
                </a:lnTo>
                <a:lnTo>
                  <a:pt x="74710" y="44892"/>
                </a:lnTo>
                <a:lnTo>
                  <a:pt x="38213" y="33439"/>
                </a:lnTo>
                <a:lnTo>
                  <a:pt x="3337" y="10295"/>
                </a:lnTo>
                <a:lnTo>
                  <a:pt x="0" y="0"/>
                </a:lnTo>
              </a:path>
            </a:pathLst>
          </a:custGeom>
          <a:noFill/>
          <a:ln w="28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8" name="Google Shape;588;p48"/>
          <p:cNvSpPr/>
          <p:nvPr/>
        </p:nvSpPr>
        <p:spPr>
          <a:xfrm>
            <a:off x="2857500" y="5732582"/>
            <a:ext cx="1871980" cy="127000"/>
          </a:xfrm>
          <a:custGeom>
            <a:avLst/>
            <a:gdLst/>
            <a:ahLst/>
            <a:cxnLst/>
            <a:rect l="l" t="t" r="r" b="b"/>
            <a:pathLst>
              <a:path w="1871979" h="127000" extrusionOk="0">
                <a:moveTo>
                  <a:pt x="1871715" y="0"/>
                </a:moveTo>
                <a:lnTo>
                  <a:pt x="1844818" y="35647"/>
                </a:lnTo>
                <a:lnTo>
                  <a:pt x="1807251" y="51415"/>
                </a:lnTo>
                <a:lnTo>
                  <a:pt x="1758145" y="61114"/>
                </a:lnTo>
                <a:lnTo>
                  <a:pt x="1091824" y="63495"/>
                </a:lnTo>
                <a:lnTo>
                  <a:pt x="1036494" y="67611"/>
                </a:lnTo>
                <a:lnTo>
                  <a:pt x="989881" y="78945"/>
                </a:lnTo>
                <a:lnTo>
                  <a:pt x="955708" y="95980"/>
                </a:lnTo>
                <a:lnTo>
                  <a:pt x="935857" y="126991"/>
                </a:lnTo>
                <a:lnTo>
                  <a:pt x="934688" y="119182"/>
                </a:lnTo>
                <a:lnTo>
                  <a:pt x="897912" y="85485"/>
                </a:lnTo>
                <a:lnTo>
                  <a:pt x="856066" y="71572"/>
                </a:lnTo>
                <a:lnTo>
                  <a:pt x="803935" y="64244"/>
                </a:lnTo>
                <a:lnTo>
                  <a:pt x="779922" y="63495"/>
                </a:lnTo>
                <a:lnTo>
                  <a:pt x="155960" y="63495"/>
                </a:lnTo>
                <a:lnTo>
                  <a:pt x="100629" y="59380"/>
                </a:lnTo>
                <a:lnTo>
                  <a:pt x="54016" y="48045"/>
                </a:lnTo>
                <a:lnTo>
                  <a:pt x="19846" y="31008"/>
                </a:lnTo>
                <a:lnTo>
                  <a:pt x="79" y="2046"/>
                </a:lnTo>
                <a:lnTo>
                  <a:pt x="0" y="0"/>
                </a:lnTo>
              </a:path>
            </a:pathLst>
          </a:custGeom>
          <a:noFill/>
          <a:ln w="28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9" name="Google Shape;589;p48"/>
          <p:cNvSpPr txBox="1"/>
          <p:nvPr/>
        </p:nvSpPr>
        <p:spPr>
          <a:xfrm>
            <a:off x="240712" y="5966587"/>
            <a:ext cx="178869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Životní příběh pachatele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48"/>
          <p:cNvSpPr txBox="1"/>
          <p:nvPr/>
        </p:nvSpPr>
        <p:spPr>
          <a:xfrm>
            <a:off x="5891740" y="6085282"/>
            <a:ext cx="19850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Cesta ke spáchání činu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1" name="Google Shape;591;p48"/>
          <p:cNvSpPr txBox="1"/>
          <p:nvPr/>
        </p:nvSpPr>
        <p:spPr>
          <a:xfrm>
            <a:off x="2433520" y="5963848"/>
            <a:ext cx="2759440" cy="70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Životní styl pachatele </a:t>
            </a:r>
            <a:br>
              <a:rPr lang="de-DE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 době činu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48"/>
          <p:cNvGrpSpPr/>
          <p:nvPr/>
        </p:nvGrpSpPr>
        <p:grpSpPr>
          <a:xfrm>
            <a:off x="7340271" y="1270865"/>
            <a:ext cx="1552208" cy="1656938"/>
            <a:chOff x="7340271" y="1270865"/>
            <a:chExt cx="1552208" cy="1656938"/>
          </a:xfrm>
        </p:grpSpPr>
        <p:sp>
          <p:nvSpPr>
            <p:cNvPr id="593" name="Google Shape;593;p48"/>
            <p:cNvSpPr/>
            <p:nvPr/>
          </p:nvSpPr>
          <p:spPr>
            <a:xfrm>
              <a:off x="7340271" y="1270865"/>
              <a:ext cx="1552208" cy="1656938"/>
            </a:xfrm>
            <a:prstGeom prst="irregularSeal1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ndar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4" name="Google Shape;594;p48"/>
            <p:cNvSpPr txBox="1"/>
            <p:nvPr/>
          </p:nvSpPr>
          <p:spPr>
            <a:xfrm>
              <a:off x="7415264" y="1914668"/>
              <a:ext cx="126044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de-D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Trestná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de-D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činnost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5" name="Google Shape;595;p48"/>
          <p:cNvSpPr/>
          <p:nvPr/>
        </p:nvSpPr>
        <p:spPr>
          <a:xfrm>
            <a:off x="7837565" y="2887583"/>
            <a:ext cx="374650" cy="929005"/>
          </a:xfrm>
          <a:custGeom>
            <a:avLst/>
            <a:gdLst/>
            <a:ahLst/>
            <a:cxnLst/>
            <a:rect l="l" t="t" r="r" b="b"/>
            <a:pathLst>
              <a:path w="374650" h="929004" extrusionOk="0">
                <a:moveTo>
                  <a:pt x="238231" y="321838"/>
                </a:moveTo>
                <a:lnTo>
                  <a:pt x="136245" y="321838"/>
                </a:lnTo>
                <a:lnTo>
                  <a:pt x="136245" y="928762"/>
                </a:lnTo>
                <a:lnTo>
                  <a:pt x="238231" y="928762"/>
                </a:lnTo>
                <a:lnTo>
                  <a:pt x="238231" y="321838"/>
                </a:lnTo>
                <a:close/>
              </a:path>
              <a:path w="374650" h="929004" extrusionOk="0">
                <a:moveTo>
                  <a:pt x="187299" y="0"/>
                </a:moveTo>
                <a:lnTo>
                  <a:pt x="0" y="321838"/>
                </a:lnTo>
                <a:lnTo>
                  <a:pt x="374629" y="321838"/>
                </a:lnTo>
                <a:lnTo>
                  <a:pt x="187299" y="0"/>
                </a:lnTo>
                <a:close/>
              </a:path>
            </a:pathLst>
          </a:custGeom>
          <a:solidFill>
            <a:srgbClr val="FF9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6" name="Google Shape;596;p48"/>
          <p:cNvSpPr/>
          <p:nvPr/>
        </p:nvSpPr>
        <p:spPr>
          <a:xfrm>
            <a:off x="7837565" y="2887583"/>
            <a:ext cx="374650" cy="929005"/>
          </a:xfrm>
          <a:custGeom>
            <a:avLst/>
            <a:gdLst/>
            <a:ahLst/>
            <a:cxnLst/>
            <a:rect l="l" t="t" r="r" b="b"/>
            <a:pathLst>
              <a:path w="374650" h="929004" extrusionOk="0">
                <a:moveTo>
                  <a:pt x="0" y="321838"/>
                </a:moveTo>
                <a:lnTo>
                  <a:pt x="187299" y="0"/>
                </a:lnTo>
                <a:lnTo>
                  <a:pt x="374629" y="321838"/>
                </a:lnTo>
                <a:lnTo>
                  <a:pt x="238231" y="321838"/>
                </a:lnTo>
                <a:lnTo>
                  <a:pt x="238231" y="928762"/>
                </a:lnTo>
                <a:lnTo>
                  <a:pt x="136245" y="928762"/>
                </a:lnTo>
                <a:lnTo>
                  <a:pt x="136245" y="321838"/>
                </a:lnTo>
                <a:lnTo>
                  <a:pt x="0" y="3218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97" name="Google Shape;597;p48"/>
          <p:cNvGrpSpPr/>
          <p:nvPr/>
        </p:nvGrpSpPr>
        <p:grpSpPr>
          <a:xfrm>
            <a:off x="7415264" y="3932300"/>
            <a:ext cx="1549224" cy="1463945"/>
            <a:chOff x="7415264" y="3932300"/>
            <a:chExt cx="1477215" cy="1296899"/>
          </a:xfrm>
        </p:grpSpPr>
        <p:sp>
          <p:nvSpPr>
            <p:cNvPr id="598" name="Google Shape;598;p48"/>
            <p:cNvSpPr/>
            <p:nvPr/>
          </p:nvSpPr>
          <p:spPr>
            <a:xfrm>
              <a:off x="7415264" y="3932300"/>
              <a:ext cx="1477215" cy="1296899"/>
            </a:xfrm>
            <a:custGeom>
              <a:avLst/>
              <a:gdLst/>
              <a:ahLst/>
              <a:cxnLst/>
              <a:rect l="l" t="t" r="r" b="b"/>
              <a:pathLst>
                <a:path w="1300479" h="1141729" extrusionOk="0">
                  <a:moveTo>
                    <a:pt x="0" y="190118"/>
                  </a:moveTo>
                  <a:lnTo>
                    <a:pt x="5524" y="144423"/>
                  </a:lnTo>
                  <a:lnTo>
                    <a:pt x="21217" y="102737"/>
                  </a:lnTo>
                  <a:lnTo>
                    <a:pt x="45760" y="66381"/>
                  </a:lnTo>
                  <a:lnTo>
                    <a:pt x="77832" y="36674"/>
                  </a:lnTo>
                  <a:lnTo>
                    <a:pt x="116114" y="14936"/>
                  </a:lnTo>
                  <a:lnTo>
                    <a:pt x="159287" y="2487"/>
                  </a:lnTo>
                  <a:lnTo>
                    <a:pt x="190134" y="0"/>
                  </a:lnTo>
                  <a:lnTo>
                    <a:pt x="1109868" y="0"/>
                  </a:lnTo>
                  <a:lnTo>
                    <a:pt x="1125466" y="630"/>
                  </a:lnTo>
                  <a:lnTo>
                    <a:pt x="1140718" y="2487"/>
                  </a:lnTo>
                  <a:lnTo>
                    <a:pt x="1183906" y="14936"/>
                  </a:lnTo>
                  <a:lnTo>
                    <a:pt x="1222213" y="36674"/>
                  </a:lnTo>
                  <a:lnTo>
                    <a:pt x="1254312" y="66381"/>
                  </a:lnTo>
                  <a:lnTo>
                    <a:pt x="1278880" y="102737"/>
                  </a:lnTo>
                  <a:lnTo>
                    <a:pt x="1294592" y="144423"/>
                  </a:lnTo>
                  <a:lnTo>
                    <a:pt x="1300124" y="190118"/>
                  </a:lnTo>
                  <a:lnTo>
                    <a:pt x="1300124" y="951107"/>
                  </a:lnTo>
                  <a:lnTo>
                    <a:pt x="1299493" y="966704"/>
                  </a:lnTo>
                  <a:lnTo>
                    <a:pt x="1290421" y="1011221"/>
                  </a:lnTo>
                  <a:lnTo>
                    <a:pt x="1271609" y="1051298"/>
                  </a:lnTo>
                  <a:lnTo>
                    <a:pt x="1244384" y="1085610"/>
                  </a:lnTo>
                  <a:lnTo>
                    <a:pt x="1210068" y="1112833"/>
                  </a:lnTo>
                  <a:lnTo>
                    <a:pt x="1169987" y="1131642"/>
                  </a:lnTo>
                  <a:lnTo>
                    <a:pt x="1125466" y="1140713"/>
                  </a:lnTo>
                  <a:lnTo>
                    <a:pt x="1109868" y="1141344"/>
                  </a:lnTo>
                  <a:lnTo>
                    <a:pt x="190134" y="1141344"/>
                  </a:lnTo>
                  <a:lnTo>
                    <a:pt x="174536" y="1140713"/>
                  </a:lnTo>
                  <a:lnTo>
                    <a:pt x="159287" y="1138853"/>
                  </a:lnTo>
                  <a:lnTo>
                    <a:pt x="116114" y="1126389"/>
                  </a:lnTo>
                  <a:lnTo>
                    <a:pt x="77832" y="1104628"/>
                  </a:lnTo>
                  <a:lnTo>
                    <a:pt x="45760" y="1074895"/>
                  </a:lnTo>
                  <a:lnTo>
                    <a:pt x="21217" y="1038514"/>
                  </a:lnTo>
                  <a:lnTo>
                    <a:pt x="5524" y="996810"/>
                  </a:lnTo>
                  <a:lnTo>
                    <a:pt x="0" y="951107"/>
                  </a:lnTo>
                  <a:lnTo>
                    <a:pt x="0" y="190118"/>
                  </a:lnTo>
                  <a:close/>
                </a:path>
              </a:pathLst>
            </a:custGeom>
            <a:solidFill>
              <a:schemeClr val="lt1"/>
            </a:solidFill>
            <a:ln w="15875" cap="flat" cmpd="sng">
              <a:solidFill>
                <a:srgbClr val="3F6D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ndar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9" name="Google Shape;599;p48"/>
            <p:cNvSpPr txBox="1"/>
            <p:nvPr/>
          </p:nvSpPr>
          <p:spPr>
            <a:xfrm>
              <a:off x="7452320" y="4047868"/>
              <a:ext cx="1368152" cy="817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588" marR="5715" lvl="0" indent="-158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de-DE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Negativní důsledky pro sebe sama</a:t>
              </a:r>
              <a:endParaRPr/>
            </a:p>
            <a:p>
              <a:pPr marL="1588" marR="5715" lvl="0" indent="-158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de-DE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  <a:p>
              <a:pPr marL="1588" marR="5715" lvl="0" indent="-158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de-DE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jiné události </a:t>
              </a:r>
              <a:br>
                <a:rPr lang="de-DE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de-DE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 oblastech života</a:t>
              </a:r>
              <a:endParaRPr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48"/>
          <p:cNvGrpSpPr/>
          <p:nvPr/>
        </p:nvGrpSpPr>
        <p:grpSpPr>
          <a:xfrm>
            <a:off x="5011795" y="1805646"/>
            <a:ext cx="2151380" cy="587375"/>
            <a:chOff x="5011795" y="1805646"/>
            <a:chExt cx="2151380" cy="587375"/>
          </a:xfrm>
        </p:grpSpPr>
        <p:sp>
          <p:nvSpPr>
            <p:cNvPr id="601" name="Google Shape;601;p48"/>
            <p:cNvSpPr/>
            <p:nvPr/>
          </p:nvSpPr>
          <p:spPr>
            <a:xfrm>
              <a:off x="5011795" y="1805646"/>
              <a:ext cx="2151380" cy="587375"/>
            </a:xfrm>
            <a:custGeom>
              <a:avLst/>
              <a:gdLst/>
              <a:ahLst/>
              <a:cxnLst/>
              <a:rect l="l" t="t" r="r" b="b"/>
              <a:pathLst>
                <a:path w="2151379" h="587375" extrusionOk="0">
                  <a:moveTo>
                    <a:pt x="0" y="146822"/>
                  </a:moveTo>
                  <a:lnTo>
                    <a:pt x="1461912" y="146822"/>
                  </a:lnTo>
                  <a:lnTo>
                    <a:pt x="1461912" y="0"/>
                  </a:lnTo>
                  <a:lnTo>
                    <a:pt x="2151004" y="293613"/>
                  </a:lnTo>
                  <a:lnTo>
                    <a:pt x="1461912" y="587380"/>
                  </a:lnTo>
                  <a:lnTo>
                    <a:pt x="1461912" y="440435"/>
                  </a:lnTo>
                  <a:lnTo>
                    <a:pt x="0" y="440435"/>
                  </a:lnTo>
                  <a:lnTo>
                    <a:pt x="0" y="146822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ndar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02" name="Google Shape;602;p48"/>
            <p:cNvSpPr txBox="1"/>
            <p:nvPr/>
          </p:nvSpPr>
          <p:spPr>
            <a:xfrm>
              <a:off x="5134104" y="1991612"/>
              <a:ext cx="554355" cy="21544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de-DE" sz="1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PŘÍMO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3" name="Google Shape;603;p48"/>
          <p:cNvSpPr/>
          <p:nvPr/>
        </p:nvSpPr>
        <p:spPr>
          <a:xfrm>
            <a:off x="5095591" y="2651969"/>
            <a:ext cx="1027430" cy="1903730"/>
          </a:xfrm>
          <a:custGeom>
            <a:avLst/>
            <a:gdLst/>
            <a:ahLst/>
            <a:cxnLst/>
            <a:rect l="l" t="t" r="r" b="b"/>
            <a:pathLst>
              <a:path w="1027429" h="1903729" extrusionOk="0">
                <a:moveTo>
                  <a:pt x="722497" y="1644898"/>
                </a:moveTo>
                <a:lnTo>
                  <a:pt x="304678" y="1644898"/>
                </a:lnTo>
                <a:lnTo>
                  <a:pt x="513587" y="1903347"/>
                </a:lnTo>
                <a:lnTo>
                  <a:pt x="722497" y="1644898"/>
                </a:lnTo>
                <a:close/>
              </a:path>
              <a:path w="1027429" h="1903729" extrusionOk="0">
                <a:moveTo>
                  <a:pt x="586618" y="1393438"/>
                </a:moveTo>
                <a:lnTo>
                  <a:pt x="440557" y="1393438"/>
                </a:lnTo>
                <a:lnTo>
                  <a:pt x="440557" y="1644898"/>
                </a:lnTo>
                <a:lnTo>
                  <a:pt x="586618" y="1644898"/>
                </a:lnTo>
                <a:lnTo>
                  <a:pt x="586618" y="1393438"/>
                </a:lnTo>
                <a:close/>
              </a:path>
              <a:path w="1027429" h="1903729" extrusionOk="0">
                <a:moveTo>
                  <a:pt x="1027175" y="509777"/>
                </a:moveTo>
                <a:lnTo>
                  <a:pt x="0" y="509777"/>
                </a:lnTo>
                <a:lnTo>
                  <a:pt x="0" y="1393438"/>
                </a:lnTo>
                <a:lnTo>
                  <a:pt x="1027175" y="1393438"/>
                </a:lnTo>
                <a:lnTo>
                  <a:pt x="1027175" y="509777"/>
                </a:lnTo>
                <a:close/>
              </a:path>
              <a:path w="1027429" h="1903729" extrusionOk="0">
                <a:moveTo>
                  <a:pt x="586618" y="258439"/>
                </a:moveTo>
                <a:lnTo>
                  <a:pt x="440557" y="258439"/>
                </a:lnTo>
                <a:lnTo>
                  <a:pt x="440557" y="509777"/>
                </a:lnTo>
                <a:lnTo>
                  <a:pt x="586618" y="509777"/>
                </a:lnTo>
                <a:lnTo>
                  <a:pt x="586618" y="258439"/>
                </a:lnTo>
                <a:close/>
              </a:path>
              <a:path w="1027429" h="1903729" extrusionOk="0">
                <a:moveTo>
                  <a:pt x="513587" y="0"/>
                </a:moveTo>
                <a:lnTo>
                  <a:pt x="304678" y="258439"/>
                </a:lnTo>
                <a:lnTo>
                  <a:pt x="722497" y="258439"/>
                </a:lnTo>
                <a:lnTo>
                  <a:pt x="513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4" name="Google Shape;604;p48"/>
          <p:cNvSpPr/>
          <p:nvPr/>
        </p:nvSpPr>
        <p:spPr>
          <a:xfrm>
            <a:off x="5001294" y="2643256"/>
            <a:ext cx="1027430" cy="1903730"/>
          </a:xfrm>
          <a:custGeom>
            <a:avLst/>
            <a:gdLst/>
            <a:ahLst/>
            <a:cxnLst/>
            <a:rect l="l" t="t" r="r" b="b"/>
            <a:pathLst>
              <a:path w="1027429" h="1903729" extrusionOk="0">
                <a:moveTo>
                  <a:pt x="0" y="509777"/>
                </a:moveTo>
                <a:lnTo>
                  <a:pt x="440557" y="509777"/>
                </a:lnTo>
                <a:lnTo>
                  <a:pt x="440557" y="258439"/>
                </a:lnTo>
                <a:lnTo>
                  <a:pt x="304678" y="258439"/>
                </a:lnTo>
                <a:lnTo>
                  <a:pt x="513587" y="0"/>
                </a:lnTo>
                <a:lnTo>
                  <a:pt x="722497" y="258439"/>
                </a:lnTo>
                <a:lnTo>
                  <a:pt x="586618" y="258439"/>
                </a:lnTo>
                <a:lnTo>
                  <a:pt x="586618" y="509777"/>
                </a:lnTo>
                <a:lnTo>
                  <a:pt x="1027175" y="509777"/>
                </a:lnTo>
                <a:lnTo>
                  <a:pt x="1027175" y="1393438"/>
                </a:lnTo>
                <a:lnTo>
                  <a:pt x="586618" y="1393438"/>
                </a:lnTo>
                <a:lnTo>
                  <a:pt x="586618" y="1644898"/>
                </a:lnTo>
                <a:lnTo>
                  <a:pt x="722497" y="1644898"/>
                </a:lnTo>
                <a:lnTo>
                  <a:pt x="513587" y="1903347"/>
                </a:lnTo>
                <a:lnTo>
                  <a:pt x="304678" y="1644898"/>
                </a:lnTo>
                <a:lnTo>
                  <a:pt x="440557" y="1644898"/>
                </a:lnTo>
                <a:lnTo>
                  <a:pt x="440557" y="1393438"/>
                </a:lnTo>
                <a:lnTo>
                  <a:pt x="0" y="1393438"/>
                </a:lnTo>
                <a:lnTo>
                  <a:pt x="0" y="509777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5" name="Google Shape;605;p48"/>
          <p:cNvSpPr txBox="1"/>
          <p:nvPr/>
        </p:nvSpPr>
        <p:spPr>
          <a:xfrm>
            <a:off x="4875270" y="3234055"/>
            <a:ext cx="124775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ŽIVOTNÍ PLÁN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48"/>
          <p:cNvSpPr txBox="1"/>
          <p:nvPr/>
        </p:nvSpPr>
        <p:spPr>
          <a:xfrm>
            <a:off x="5059073" y="3469357"/>
            <a:ext cx="9882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3180" marR="5080" lvl="0" indent="-304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Implicitně -</a:t>
            </a:r>
            <a:r>
              <a:rPr lang="de-D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de-DE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explicitně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7" name="Google Shape;607;p48"/>
          <p:cNvGrpSpPr/>
          <p:nvPr/>
        </p:nvGrpSpPr>
        <p:grpSpPr>
          <a:xfrm>
            <a:off x="5001294" y="4900886"/>
            <a:ext cx="2243455" cy="621030"/>
            <a:chOff x="4965757" y="4708721"/>
            <a:chExt cx="2243455" cy="621030"/>
          </a:xfrm>
        </p:grpSpPr>
        <p:sp>
          <p:nvSpPr>
            <p:cNvPr id="608" name="Google Shape;608;p48"/>
            <p:cNvSpPr/>
            <p:nvPr/>
          </p:nvSpPr>
          <p:spPr>
            <a:xfrm>
              <a:off x="4965757" y="4708721"/>
              <a:ext cx="2243455" cy="621030"/>
            </a:xfrm>
            <a:custGeom>
              <a:avLst/>
              <a:gdLst/>
              <a:ahLst/>
              <a:cxnLst/>
              <a:rect l="l" t="t" r="r" b="b"/>
              <a:pathLst>
                <a:path w="2243454" h="621029" extrusionOk="0">
                  <a:moveTo>
                    <a:pt x="0" y="155198"/>
                  </a:moveTo>
                  <a:lnTo>
                    <a:pt x="1484375" y="155198"/>
                  </a:lnTo>
                  <a:lnTo>
                    <a:pt x="1484375" y="0"/>
                  </a:lnTo>
                  <a:lnTo>
                    <a:pt x="2243084" y="310396"/>
                  </a:lnTo>
                  <a:lnTo>
                    <a:pt x="1484375" y="620648"/>
                  </a:lnTo>
                  <a:lnTo>
                    <a:pt x="1484375" y="465581"/>
                  </a:lnTo>
                  <a:lnTo>
                    <a:pt x="0" y="465581"/>
                  </a:lnTo>
                  <a:lnTo>
                    <a:pt x="0" y="155198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ndar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09" name="Google Shape;609;p48"/>
            <p:cNvSpPr txBox="1"/>
            <p:nvPr/>
          </p:nvSpPr>
          <p:spPr>
            <a:xfrm>
              <a:off x="5134104" y="4926247"/>
              <a:ext cx="8776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Calibri"/>
                <a:buNone/>
              </a:pPr>
              <a:r>
                <a:rPr lang="de-DE" sz="14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NEPŘÍMO</a:t>
              </a:r>
              <a:endPara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0" name="Google Shape;610;p48"/>
          <p:cNvSpPr txBox="1">
            <a:spLocks noGrp="1"/>
          </p:cNvSpPr>
          <p:nvPr>
            <p:ph type="title"/>
          </p:nvPr>
        </p:nvSpPr>
        <p:spPr>
          <a:xfrm>
            <a:off x="465507" y="150852"/>
            <a:ext cx="8229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</a:pPr>
            <a:r>
              <a:rPr lang="de-D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GLM</a:t>
            </a:r>
            <a:br>
              <a:rPr lang="de-D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r>
              <a:rPr lang="de-DE" sz="2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tiologie </a:t>
            </a:r>
            <a:r>
              <a:rPr lang="de-DE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(Purvis, 2006)</a:t>
            </a:r>
            <a:endParaRPr/>
          </a:p>
        </p:txBody>
      </p:sp>
      <p:sp>
        <p:nvSpPr>
          <p:cNvPr id="611" name="Google Shape;611;p48"/>
          <p:cNvSpPr txBox="1">
            <a:spLocks noGrp="1"/>
          </p:cNvSpPr>
          <p:nvPr>
            <p:ph type="ftr" idx="11"/>
          </p:nvPr>
        </p:nvSpPr>
        <p:spPr>
          <a:xfrm>
            <a:off x="251520" y="643453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612" name="Google Shape;612;p48"/>
          <p:cNvSpPr txBox="1">
            <a:spLocks noGrp="1"/>
          </p:cNvSpPr>
          <p:nvPr>
            <p:ph type="sldNum" idx="12"/>
          </p:nvPr>
        </p:nvSpPr>
        <p:spPr>
          <a:xfrm>
            <a:off x="3426081" y="645419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48"/>
          <p:cNvSpPr txBox="1"/>
          <p:nvPr/>
        </p:nvSpPr>
        <p:spPr>
          <a:xfrm rot="-1241431">
            <a:off x="6404416" y="2935290"/>
            <a:ext cx="18717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Efekt vlny</a:t>
            </a:r>
            <a:endParaRPr sz="18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9"/>
          <p:cNvSpPr/>
          <p:nvPr/>
        </p:nvSpPr>
        <p:spPr>
          <a:xfrm>
            <a:off x="395536" y="1460977"/>
            <a:ext cx="3701123" cy="4848342"/>
          </a:xfrm>
          <a:custGeom>
            <a:avLst/>
            <a:gdLst/>
            <a:ahLst/>
            <a:cxnLst/>
            <a:rect l="l" t="t" r="r" b="b"/>
            <a:pathLst>
              <a:path w="3496310" h="4173220" extrusionOk="0">
                <a:moveTo>
                  <a:pt x="0" y="582655"/>
                </a:moveTo>
                <a:lnTo>
                  <a:pt x="1931" y="534866"/>
                </a:lnTo>
                <a:lnTo>
                  <a:pt x="7626" y="488142"/>
                </a:lnTo>
                <a:lnTo>
                  <a:pt x="16935" y="442631"/>
                </a:lnTo>
                <a:lnTo>
                  <a:pt x="29706" y="398485"/>
                </a:lnTo>
                <a:lnTo>
                  <a:pt x="45792" y="355853"/>
                </a:lnTo>
                <a:lnTo>
                  <a:pt x="65040" y="314884"/>
                </a:lnTo>
                <a:lnTo>
                  <a:pt x="87302" y="275730"/>
                </a:lnTo>
                <a:lnTo>
                  <a:pt x="112427" y="238539"/>
                </a:lnTo>
                <a:lnTo>
                  <a:pt x="140266" y="203463"/>
                </a:lnTo>
                <a:lnTo>
                  <a:pt x="170668" y="170649"/>
                </a:lnTo>
                <a:lnTo>
                  <a:pt x="203484" y="140250"/>
                </a:lnTo>
                <a:lnTo>
                  <a:pt x="238563" y="112414"/>
                </a:lnTo>
                <a:lnTo>
                  <a:pt x="275756" y="87291"/>
                </a:lnTo>
                <a:lnTo>
                  <a:pt x="314911" y="65031"/>
                </a:lnTo>
                <a:lnTo>
                  <a:pt x="355881" y="45785"/>
                </a:lnTo>
                <a:lnTo>
                  <a:pt x="398514" y="29702"/>
                </a:lnTo>
                <a:lnTo>
                  <a:pt x="442660" y="16932"/>
                </a:lnTo>
                <a:lnTo>
                  <a:pt x="488170" y="7625"/>
                </a:lnTo>
                <a:lnTo>
                  <a:pt x="534893" y="1931"/>
                </a:lnTo>
                <a:lnTo>
                  <a:pt x="582680" y="0"/>
                </a:lnTo>
                <a:lnTo>
                  <a:pt x="2913354" y="0"/>
                </a:lnTo>
                <a:lnTo>
                  <a:pt x="2961147" y="1931"/>
                </a:lnTo>
                <a:lnTo>
                  <a:pt x="3007876" y="7625"/>
                </a:lnTo>
                <a:lnTo>
                  <a:pt x="3053390" y="16932"/>
                </a:lnTo>
                <a:lnTo>
                  <a:pt x="3097539" y="29702"/>
                </a:lnTo>
                <a:lnTo>
                  <a:pt x="3140174" y="45785"/>
                </a:lnTo>
                <a:lnTo>
                  <a:pt x="3181145" y="65031"/>
                </a:lnTo>
                <a:lnTo>
                  <a:pt x="3220301" y="87291"/>
                </a:lnTo>
                <a:lnTo>
                  <a:pt x="3257494" y="112414"/>
                </a:lnTo>
                <a:lnTo>
                  <a:pt x="3292572" y="140250"/>
                </a:lnTo>
                <a:lnTo>
                  <a:pt x="3325386" y="170649"/>
                </a:lnTo>
                <a:lnTo>
                  <a:pt x="3355787" y="203463"/>
                </a:lnTo>
                <a:lnTo>
                  <a:pt x="3383624" y="238539"/>
                </a:lnTo>
                <a:lnTo>
                  <a:pt x="3408747" y="275730"/>
                </a:lnTo>
                <a:lnTo>
                  <a:pt x="3431007" y="314884"/>
                </a:lnTo>
                <a:lnTo>
                  <a:pt x="3450254" y="355853"/>
                </a:lnTo>
                <a:lnTo>
                  <a:pt x="3466337" y="398485"/>
                </a:lnTo>
                <a:lnTo>
                  <a:pt x="3479107" y="442631"/>
                </a:lnTo>
                <a:lnTo>
                  <a:pt x="3488415" y="488142"/>
                </a:lnTo>
                <a:lnTo>
                  <a:pt x="3494109" y="534866"/>
                </a:lnTo>
                <a:lnTo>
                  <a:pt x="3496040" y="582655"/>
                </a:lnTo>
                <a:lnTo>
                  <a:pt x="3496040" y="3590156"/>
                </a:lnTo>
                <a:lnTo>
                  <a:pt x="3494109" y="3637941"/>
                </a:lnTo>
                <a:lnTo>
                  <a:pt x="3488415" y="3684662"/>
                </a:lnTo>
                <a:lnTo>
                  <a:pt x="3479107" y="3730170"/>
                </a:lnTo>
                <a:lnTo>
                  <a:pt x="3466337" y="3774314"/>
                </a:lnTo>
                <a:lnTo>
                  <a:pt x="3450254" y="3816944"/>
                </a:lnTo>
                <a:lnTo>
                  <a:pt x="3431007" y="3857911"/>
                </a:lnTo>
                <a:lnTo>
                  <a:pt x="3408747" y="3897065"/>
                </a:lnTo>
                <a:lnTo>
                  <a:pt x="3383624" y="3934255"/>
                </a:lnTo>
                <a:lnTo>
                  <a:pt x="3355787" y="3969331"/>
                </a:lnTo>
                <a:lnTo>
                  <a:pt x="3325386" y="4002145"/>
                </a:lnTo>
                <a:lnTo>
                  <a:pt x="3292572" y="4032545"/>
                </a:lnTo>
                <a:lnTo>
                  <a:pt x="3257494" y="4060381"/>
                </a:lnTo>
                <a:lnTo>
                  <a:pt x="3220301" y="4085505"/>
                </a:lnTo>
                <a:lnTo>
                  <a:pt x="3181145" y="4107765"/>
                </a:lnTo>
                <a:lnTo>
                  <a:pt x="3140174" y="4127012"/>
                </a:lnTo>
                <a:lnTo>
                  <a:pt x="3097539" y="4143096"/>
                </a:lnTo>
                <a:lnTo>
                  <a:pt x="3053390" y="4155866"/>
                </a:lnTo>
                <a:lnTo>
                  <a:pt x="3007876" y="4165174"/>
                </a:lnTo>
                <a:lnTo>
                  <a:pt x="2961147" y="4170868"/>
                </a:lnTo>
                <a:lnTo>
                  <a:pt x="2913354" y="4172800"/>
                </a:lnTo>
                <a:lnTo>
                  <a:pt x="582680" y="4172800"/>
                </a:lnTo>
                <a:lnTo>
                  <a:pt x="534893" y="4170868"/>
                </a:lnTo>
                <a:lnTo>
                  <a:pt x="488170" y="4165174"/>
                </a:lnTo>
                <a:lnTo>
                  <a:pt x="442660" y="4155866"/>
                </a:lnTo>
                <a:lnTo>
                  <a:pt x="398514" y="4143096"/>
                </a:lnTo>
                <a:lnTo>
                  <a:pt x="355881" y="4127012"/>
                </a:lnTo>
                <a:lnTo>
                  <a:pt x="314911" y="4107765"/>
                </a:lnTo>
                <a:lnTo>
                  <a:pt x="275756" y="4085505"/>
                </a:lnTo>
                <a:lnTo>
                  <a:pt x="238563" y="4060381"/>
                </a:lnTo>
                <a:lnTo>
                  <a:pt x="203484" y="4032545"/>
                </a:lnTo>
                <a:lnTo>
                  <a:pt x="170668" y="4002145"/>
                </a:lnTo>
                <a:lnTo>
                  <a:pt x="140266" y="3969331"/>
                </a:lnTo>
                <a:lnTo>
                  <a:pt x="112427" y="3934255"/>
                </a:lnTo>
                <a:lnTo>
                  <a:pt x="87302" y="3897065"/>
                </a:lnTo>
                <a:lnTo>
                  <a:pt x="65040" y="3857911"/>
                </a:lnTo>
                <a:lnTo>
                  <a:pt x="45792" y="3816944"/>
                </a:lnTo>
                <a:lnTo>
                  <a:pt x="29706" y="3774314"/>
                </a:lnTo>
                <a:lnTo>
                  <a:pt x="16935" y="3730170"/>
                </a:lnTo>
                <a:lnTo>
                  <a:pt x="7626" y="3684662"/>
                </a:lnTo>
                <a:lnTo>
                  <a:pt x="1931" y="3637941"/>
                </a:lnTo>
                <a:lnTo>
                  <a:pt x="0" y="3590156"/>
                </a:lnTo>
                <a:lnTo>
                  <a:pt x="0" y="58265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19" name="Google Shape;619;p49"/>
          <p:cNvSpPr txBox="1"/>
          <p:nvPr/>
        </p:nvSpPr>
        <p:spPr>
          <a:xfrm>
            <a:off x="539552" y="1683263"/>
            <a:ext cx="3384376" cy="440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Životní cíl:</a:t>
            </a:r>
            <a:r>
              <a:rPr lang="de-DE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Sounáležitost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Cíl:</a:t>
            </a:r>
            <a:r>
              <a:rPr lang="de-DE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Intimní vztah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" marR="0" lvl="0" indent="0" algn="ctr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9750" marR="578485" lvl="0" indent="0" algn="ctr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Kapacita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9750" marR="578485" lvl="0" indent="0" algn="ctr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Interní překážky: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Nedůvěra k dospělým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„Jen děti jsou nezaujaté“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Sexuální vzrušení dětmi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Externí překážky: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76238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Konfliktní vztahy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76238" marR="304165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Prokriminální podpora ze strany pedofilů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8" marR="3041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Prostředek:</a:t>
            </a:r>
            <a:r>
              <a:rPr lang="de-DE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Sexu</a:t>
            </a:r>
            <a:r>
              <a:rPr lang="de-D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ální k</a:t>
            </a: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ontakt</a:t>
            </a:r>
            <a:r>
              <a:rPr lang="de-DE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de-DE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mladými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49"/>
          <p:cNvSpPr/>
          <p:nvPr/>
        </p:nvSpPr>
        <p:spPr>
          <a:xfrm>
            <a:off x="4247906" y="4953249"/>
            <a:ext cx="2508250" cy="943610"/>
          </a:xfrm>
          <a:custGeom>
            <a:avLst/>
            <a:gdLst/>
            <a:ahLst/>
            <a:cxnLst/>
            <a:rect l="l" t="t" r="r" b="b"/>
            <a:pathLst>
              <a:path w="2508250" h="943610" extrusionOk="0">
                <a:moveTo>
                  <a:pt x="1937247" y="0"/>
                </a:moveTo>
                <a:lnTo>
                  <a:pt x="1937247" y="235838"/>
                </a:lnTo>
                <a:lnTo>
                  <a:pt x="0" y="235838"/>
                </a:lnTo>
                <a:lnTo>
                  <a:pt x="0" y="707480"/>
                </a:lnTo>
                <a:lnTo>
                  <a:pt x="1937247" y="707480"/>
                </a:lnTo>
                <a:lnTo>
                  <a:pt x="1937247" y="943307"/>
                </a:lnTo>
                <a:lnTo>
                  <a:pt x="2508107" y="471677"/>
                </a:lnTo>
                <a:lnTo>
                  <a:pt x="1937247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21" name="Google Shape;621;p49"/>
          <p:cNvSpPr/>
          <p:nvPr/>
        </p:nvSpPr>
        <p:spPr>
          <a:xfrm>
            <a:off x="4247906" y="4953249"/>
            <a:ext cx="2508250" cy="943610"/>
          </a:xfrm>
          <a:custGeom>
            <a:avLst/>
            <a:gdLst/>
            <a:ahLst/>
            <a:cxnLst/>
            <a:rect l="l" t="t" r="r" b="b"/>
            <a:pathLst>
              <a:path w="2508250" h="943610" extrusionOk="0">
                <a:moveTo>
                  <a:pt x="0" y="235838"/>
                </a:moveTo>
                <a:lnTo>
                  <a:pt x="1937247" y="235838"/>
                </a:lnTo>
                <a:lnTo>
                  <a:pt x="1937247" y="0"/>
                </a:lnTo>
                <a:lnTo>
                  <a:pt x="2508107" y="471677"/>
                </a:lnTo>
                <a:lnTo>
                  <a:pt x="1937247" y="943307"/>
                </a:lnTo>
                <a:lnTo>
                  <a:pt x="1937247" y="707480"/>
                </a:lnTo>
                <a:lnTo>
                  <a:pt x="0" y="707480"/>
                </a:lnTo>
                <a:lnTo>
                  <a:pt x="0" y="2358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22" name="Google Shape;622;p49"/>
          <p:cNvSpPr txBox="1"/>
          <p:nvPr/>
        </p:nvSpPr>
        <p:spPr>
          <a:xfrm>
            <a:off x="4458372" y="5286554"/>
            <a:ext cx="17567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PŘÍMÁ CESTA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49"/>
          <p:cNvGrpSpPr/>
          <p:nvPr/>
        </p:nvGrpSpPr>
        <p:grpSpPr>
          <a:xfrm>
            <a:off x="6660232" y="4200917"/>
            <a:ext cx="2483767" cy="2448272"/>
            <a:chOff x="6660232" y="4200917"/>
            <a:chExt cx="2483767" cy="2448272"/>
          </a:xfrm>
        </p:grpSpPr>
        <p:sp>
          <p:nvSpPr>
            <p:cNvPr id="624" name="Google Shape;624;p49"/>
            <p:cNvSpPr/>
            <p:nvPr/>
          </p:nvSpPr>
          <p:spPr>
            <a:xfrm>
              <a:off x="6660232" y="4200917"/>
              <a:ext cx="2483767" cy="2448272"/>
            </a:xfrm>
            <a:prstGeom prst="irregularSeal1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ndar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5" name="Google Shape;625;p49"/>
            <p:cNvSpPr txBox="1"/>
            <p:nvPr/>
          </p:nvSpPr>
          <p:spPr>
            <a:xfrm>
              <a:off x="6948264" y="4951627"/>
              <a:ext cx="175298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de-DE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TRESTNÝ ČIN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de-DE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Zneužití dítěte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6" name="Google Shape;626;p49"/>
          <p:cNvSpPr txBox="1"/>
          <p:nvPr/>
        </p:nvSpPr>
        <p:spPr>
          <a:xfrm>
            <a:off x="312779" y="260648"/>
            <a:ext cx="66292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GLM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</a:pPr>
            <a:r>
              <a:rPr lang="de-DE"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Přímá cesta k trestné činnosti </a:t>
            </a:r>
            <a:endParaRPr/>
          </a:p>
        </p:txBody>
      </p:sp>
      <p:sp>
        <p:nvSpPr>
          <p:cNvPr id="627" name="Google Shape;627;p49"/>
          <p:cNvSpPr txBox="1">
            <a:spLocks noGrp="1"/>
          </p:cNvSpPr>
          <p:nvPr>
            <p:ph type="ftr" idx="11"/>
          </p:nvPr>
        </p:nvSpPr>
        <p:spPr>
          <a:xfrm>
            <a:off x="312779" y="64148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628" name="Google Shape;628;p49"/>
          <p:cNvSpPr txBox="1">
            <a:spLocks noGrp="1"/>
          </p:cNvSpPr>
          <p:nvPr>
            <p:ph type="sldNum" idx="12"/>
          </p:nvPr>
        </p:nvSpPr>
        <p:spPr>
          <a:xfrm>
            <a:off x="4338358" y="6414839"/>
            <a:ext cx="4672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49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29" name="Google Shape;629;p49"/>
          <p:cNvSpPr/>
          <p:nvPr/>
        </p:nvSpPr>
        <p:spPr>
          <a:xfrm>
            <a:off x="2123728" y="5246730"/>
            <a:ext cx="45719" cy="17832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Princip rizik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Princip potřeb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 u="sng"/>
              <a:t>Princip responzivity</a:t>
            </a:r>
            <a:endParaRPr u="sng"/>
          </a:p>
          <a:p>
            <a:pPr marL="576263" lvl="1" indent="-274319" algn="l" rtl="0">
              <a:spcBef>
                <a:spcPts val="440"/>
              </a:spcBef>
              <a:spcAft>
                <a:spcPts val="0"/>
              </a:spcAft>
              <a:buSzPts val="2200"/>
              <a:buChar char="*"/>
            </a:pPr>
            <a:r>
              <a:rPr lang="de-DE" u="sng"/>
              <a:t>Obecná responzivita</a:t>
            </a:r>
            <a:endParaRPr u="sng"/>
          </a:p>
          <a:p>
            <a:pPr marL="576263" lvl="1" indent="-274319" algn="l" rtl="0">
              <a:spcBef>
                <a:spcPts val="440"/>
              </a:spcBef>
              <a:spcAft>
                <a:spcPts val="0"/>
              </a:spcAft>
              <a:buSzPts val="2200"/>
              <a:buChar char="*"/>
            </a:pPr>
            <a:r>
              <a:rPr lang="de-DE" u="sng"/>
              <a:t>Specifická responzivita</a:t>
            </a:r>
            <a:endParaRPr u="sng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u="sng"/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SzPts val="2000"/>
              <a:buFont typeface="Candara"/>
              <a:buNone/>
            </a:pPr>
            <a:r>
              <a:rPr lang="de-DE" sz="2000"/>
              <a:t>(Bonta &amp; Andrews, 2016)</a:t>
            </a: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00000"/>
                </a:solidFill>
              </a:rPr>
              <a:t>Good Lives Model 2019 - přednáška</a:t>
            </a: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5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Tři principy terapie ve výkonu trestu</a:t>
            </a:r>
            <a:endParaRPr sz="3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0"/>
          <p:cNvSpPr/>
          <p:nvPr/>
        </p:nvSpPr>
        <p:spPr>
          <a:xfrm>
            <a:off x="107439" y="1232306"/>
            <a:ext cx="3407147" cy="5213967"/>
          </a:xfrm>
          <a:custGeom>
            <a:avLst/>
            <a:gdLst/>
            <a:ahLst/>
            <a:cxnLst/>
            <a:rect l="l" t="t" r="r" b="b"/>
            <a:pathLst>
              <a:path w="3032125" h="4098925" extrusionOk="0">
                <a:moveTo>
                  <a:pt x="0" y="505327"/>
                </a:moveTo>
                <a:lnTo>
                  <a:pt x="1675" y="463872"/>
                </a:lnTo>
                <a:lnTo>
                  <a:pt x="6613" y="423341"/>
                </a:lnTo>
                <a:lnTo>
                  <a:pt x="14685" y="383865"/>
                </a:lnTo>
                <a:lnTo>
                  <a:pt x="25760" y="345573"/>
                </a:lnTo>
                <a:lnTo>
                  <a:pt x="39709" y="308597"/>
                </a:lnTo>
                <a:lnTo>
                  <a:pt x="56400" y="273064"/>
                </a:lnTo>
                <a:lnTo>
                  <a:pt x="75705" y="239106"/>
                </a:lnTo>
                <a:lnTo>
                  <a:pt x="97493" y="206852"/>
                </a:lnTo>
                <a:lnTo>
                  <a:pt x="121635" y="176432"/>
                </a:lnTo>
                <a:lnTo>
                  <a:pt x="147999" y="147976"/>
                </a:lnTo>
                <a:lnTo>
                  <a:pt x="176456" y="121614"/>
                </a:lnTo>
                <a:lnTo>
                  <a:pt x="206876" y="97475"/>
                </a:lnTo>
                <a:lnTo>
                  <a:pt x="239130" y="75690"/>
                </a:lnTo>
                <a:lnTo>
                  <a:pt x="273086" y="56388"/>
                </a:lnTo>
                <a:lnTo>
                  <a:pt x="308615" y="39699"/>
                </a:lnTo>
                <a:lnTo>
                  <a:pt x="345586" y="25754"/>
                </a:lnTo>
                <a:lnTo>
                  <a:pt x="383871" y="14681"/>
                </a:lnTo>
                <a:lnTo>
                  <a:pt x="423338" y="6611"/>
                </a:lnTo>
                <a:lnTo>
                  <a:pt x="463858" y="1674"/>
                </a:lnTo>
                <a:lnTo>
                  <a:pt x="505300" y="0"/>
                </a:lnTo>
                <a:lnTo>
                  <a:pt x="2526410" y="0"/>
                </a:lnTo>
                <a:lnTo>
                  <a:pt x="2567865" y="1674"/>
                </a:lnTo>
                <a:lnTo>
                  <a:pt x="2608395" y="6611"/>
                </a:lnTo>
                <a:lnTo>
                  <a:pt x="2647870" y="14681"/>
                </a:lnTo>
                <a:lnTo>
                  <a:pt x="2686160" y="25754"/>
                </a:lnTo>
                <a:lnTo>
                  <a:pt x="2723136" y="39699"/>
                </a:lnTo>
                <a:lnTo>
                  <a:pt x="2758668" y="56388"/>
                </a:lnTo>
                <a:lnTo>
                  <a:pt x="2792625" y="75690"/>
                </a:lnTo>
                <a:lnTo>
                  <a:pt x="2824879" y="97475"/>
                </a:lnTo>
                <a:lnTo>
                  <a:pt x="2855298" y="121614"/>
                </a:lnTo>
                <a:lnTo>
                  <a:pt x="2883754" y="147976"/>
                </a:lnTo>
                <a:lnTo>
                  <a:pt x="2910116" y="176432"/>
                </a:lnTo>
                <a:lnTo>
                  <a:pt x="2934254" y="206852"/>
                </a:lnTo>
                <a:lnTo>
                  <a:pt x="2956039" y="239106"/>
                </a:lnTo>
                <a:lnTo>
                  <a:pt x="2975341" y="273064"/>
                </a:lnTo>
                <a:lnTo>
                  <a:pt x="2992030" y="308597"/>
                </a:lnTo>
                <a:lnTo>
                  <a:pt x="3005975" y="345573"/>
                </a:lnTo>
                <a:lnTo>
                  <a:pt x="3017048" y="383865"/>
                </a:lnTo>
                <a:lnTo>
                  <a:pt x="3025118" y="423341"/>
                </a:lnTo>
                <a:lnTo>
                  <a:pt x="3030055" y="463872"/>
                </a:lnTo>
                <a:lnTo>
                  <a:pt x="3031729" y="505327"/>
                </a:lnTo>
                <a:lnTo>
                  <a:pt x="3031729" y="3593634"/>
                </a:lnTo>
                <a:lnTo>
                  <a:pt x="3030055" y="3635078"/>
                </a:lnTo>
                <a:lnTo>
                  <a:pt x="3025118" y="3675599"/>
                </a:lnTo>
                <a:lnTo>
                  <a:pt x="3017048" y="3715067"/>
                </a:lnTo>
                <a:lnTo>
                  <a:pt x="3005975" y="3753352"/>
                </a:lnTo>
                <a:lnTo>
                  <a:pt x="2992030" y="3790325"/>
                </a:lnTo>
                <a:lnTo>
                  <a:pt x="2975341" y="3825854"/>
                </a:lnTo>
                <a:lnTo>
                  <a:pt x="2956039" y="3859810"/>
                </a:lnTo>
                <a:lnTo>
                  <a:pt x="2934254" y="3892063"/>
                </a:lnTo>
                <a:lnTo>
                  <a:pt x="2910116" y="3922483"/>
                </a:lnTo>
                <a:lnTo>
                  <a:pt x="2883754" y="3950940"/>
                </a:lnTo>
                <a:lnTo>
                  <a:pt x="2855298" y="3977303"/>
                </a:lnTo>
                <a:lnTo>
                  <a:pt x="2824879" y="4001444"/>
                </a:lnTo>
                <a:lnTo>
                  <a:pt x="2792625" y="4023232"/>
                </a:lnTo>
                <a:lnTo>
                  <a:pt x="2758668" y="4042536"/>
                </a:lnTo>
                <a:lnTo>
                  <a:pt x="2723136" y="4059227"/>
                </a:lnTo>
                <a:lnTo>
                  <a:pt x="2686160" y="4073175"/>
                </a:lnTo>
                <a:lnTo>
                  <a:pt x="2647870" y="4084250"/>
                </a:lnTo>
                <a:lnTo>
                  <a:pt x="2608395" y="4092321"/>
                </a:lnTo>
                <a:lnTo>
                  <a:pt x="2567865" y="4097260"/>
                </a:lnTo>
                <a:lnTo>
                  <a:pt x="2526410" y="4098935"/>
                </a:lnTo>
                <a:lnTo>
                  <a:pt x="505300" y="4098935"/>
                </a:lnTo>
                <a:lnTo>
                  <a:pt x="463858" y="4097260"/>
                </a:lnTo>
                <a:lnTo>
                  <a:pt x="423338" y="4092321"/>
                </a:lnTo>
                <a:lnTo>
                  <a:pt x="383871" y="4084250"/>
                </a:lnTo>
                <a:lnTo>
                  <a:pt x="345586" y="4073175"/>
                </a:lnTo>
                <a:lnTo>
                  <a:pt x="308615" y="4059227"/>
                </a:lnTo>
                <a:lnTo>
                  <a:pt x="273086" y="4042536"/>
                </a:lnTo>
                <a:lnTo>
                  <a:pt x="239130" y="4023232"/>
                </a:lnTo>
                <a:lnTo>
                  <a:pt x="206876" y="4001444"/>
                </a:lnTo>
                <a:lnTo>
                  <a:pt x="176456" y="3977303"/>
                </a:lnTo>
                <a:lnTo>
                  <a:pt x="147999" y="3950940"/>
                </a:lnTo>
                <a:lnTo>
                  <a:pt x="121635" y="3922483"/>
                </a:lnTo>
                <a:lnTo>
                  <a:pt x="97493" y="3892063"/>
                </a:lnTo>
                <a:lnTo>
                  <a:pt x="75705" y="3859810"/>
                </a:lnTo>
                <a:lnTo>
                  <a:pt x="56400" y="3825854"/>
                </a:lnTo>
                <a:lnTo>
                  <a:pt x="39709" y="3790325"/>
                </a:lnTo>
                <a:lnTo>
                  <a:pt x="25760" y="3753352"/>
                </a:lnTo>
                <a:lnTo>
                  <a:pt x="14685" y="3715067"/>
                </a:lnTo>
                <a:lnTo>
                  <a:pt x="6613" y="3675599"/>
                </a:lnTo>
                <a:lnTo>
                  <a:pt x="1675" y="3635078"/>
                </a:lnTo>
                <a:lnTo>
                  <a:pt x="0" y="3593634"/>
                </a:lnTo>
                <a:lnTo>
                  <a:pt x="0" y="505327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35" name="Google Shape;635;p50"/>
          <p:cNvSpPr txBox="1">
            <a:spLocks noGrp="1"/>
          </p:cNvSpPr>
          <p:nvPr>
            <p:ph type="body" idx="1"/>
          </p:nvPr>
        </p:nvSpPr>
        <p:spPr>
          <a:xfrm>
            <a:off x="-50962" y="1286026"/>
            <a:ext cx="3723947" cy="473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352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 sz="2000" b="1" dirty="0" err="1"/>
              <a:t>Životní</a:t>
            </a:r>
            <a:r>
              <a:rPr lang="de-DE" sz="2000" b="1" dirty="0"/>
              <a:t> </a:t>
            </a:r>
            <a:r>
              <a:rPr lang="de-DE" sz="2000" b="1" dirty="0" err="1"/>
              <a:t>cíl</a:t>
            </a:r>
            <a:r>
              <a:rPr lang="de-DE" sz="2000" b="1" dirty="0"/>
              <a:t>:</a:t>
            </a:r>
            <a:r>
              <a:rPr lang="de-DE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de-DE" sz="2000" dirty="0" err="1">
                <a:latin typeface="Candara"/>
                <a:ea typeface="Candara"/>
                <a:cs typeface="Candara"/>
                <a:sym typeface="Candara"/>
              </a:rPr>
              <a:t>Vnitřní</a:t>
            </a:r>
            <a:r>
              <a:rPr lang="de-DE" sz="2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de-DE" sz="2000" dirty="0" err="1">
                <a:latin typeface="Candara"/>
                <a:ea typeface="Candara"/>
                <a:cs typeface="Candara"/>
                <a:sym typeface="Candara"/>
              </a:rPr>
              <a:t>klid</a:t>
            </a:r>
            <a:endParaRPr sz="2000" dirty="0">
              <a:latin typeface="Candara"/>
              <a:ea typeface="Candara"/>
              <a:cs typeface="Candara"/>
              <a:sym typeface="Candara"/>
            </a:endParaRPr>
          </a:p>
          <a:p>
            <a:pPr marL="263525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de-DE" sz="2000" b="1" dirty="0" err="1"/>
              <a:t>Cíl</a:t>
            </a:r>
            <a:r>
              <a:rPr lang="de-DE" sz="2000" b="1" dirty="0"/>
              <a:t>:</a:t>
            </a:r>
            <a:r>
              <a:rPr lang="de-DE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de-DE" sz="2000" dirty="0" err="1"/>
              <a:t>Emoční</a:t>
            </a:r>
            <a:r>
              <a:rPr lang="de-DE" sz="2000" dirty="0"/>
              <a:t> </a:t>
            </a:r>
            <a:r>
              <a:rPr lang="de-DE" sz="2000" dirty="0" err="1"/>
              <a:t>pohoda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2000"/>
              <a:buNone/>
            </a:pPr>
            <a:endParaRPr sz="2000" b="1" dirty="0"/>
          </a:p>
          <a:p>
            <a:pPr marL="0" lvl="0" indent="0" algn="ctr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2000"/>
              <a:buNone/>
            </a:pPr>
            <a:r>
              <a:rPr lang="de-DE" sz="2000" b="1" dirty="0" err="1"/>
              <a:t>Kapacita</a:t>
            </a:r>
            <a:endParaRPr sz="2000" b="1" dirty="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de-DE" sz="2000" b="1" dirty="0" err="1"/>
              <a:t>Interní</a:t>
            </a:r>
            <a:r>
              <a:rPr lang="de-DE" sz="2000" b="1" dirty="0"/>
              <a:t> </a:t>
            </a:r>
            <a:r>
              <a:rPr lang="de-DE" sz="2000" b="1" dirty="0" err="1"/>
              <a:t>překážky</a:t>
            </a:r>
            <a:r>
              <a:rPr lang="de-DE" sz="2000" b="1" dirty="0"/>
              <a:t>:</a:t>
            </a:r>
            <a:endParaRPr dirty="0"/>
          </a:p>
          <a:p>
            <a:pPr marL="263525" lvl="0" indent="-177800" algn="ctr" rtl="0"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de-DE" sz="2000" dirty="0" err="1"/>
              <a:t>Deficity</a:t>
            </a:r>
            <a:r>
              <a:rPr lang="de-DE" sz="2000" dirty="0"/>
              <a:t> v </a:t>
            </a:r>
            <a:r>
              <a:rPr lang="de-DE" sz="2000" dirty="0" err="1"/>
              <a:t>řešení</a:t>
            </a:r>
            <a:r>
              <a:rPr lang="de-DE" sz="2000" dirty="0"/>
              <a:t> </a:t>
            </a:r>
            <a:r>
              <a:rPr lang="de-DE" sz="2000" dirty="0" err="1"/>
              <a:t>problémů</a:t>
            </a:r>
            <a:endParaRPr sz="2000" dirty="0"/>
          </a:p>
          <a:p>
            <a:pPr marL="263525" lvl="0" indent="-177800" algn="ctr" rtl="0"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de-DE" sz="2000" dirty="0" err="1"/>
              <a:t>Urážlivost</a:t>
            </a:r>
            <a:r>
              <a:rPr lang="de-DE" sz="2000" dirty="0"/>
              <a:t>/</a:t>
            </a:r>
            <a:r>
              <a:rPr lang="de-DE" sz="2000" dirty="0" err="1"/>
              <a:t>pomstychtivost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de-DE" sz="2000" b="1" dirty="0" err="1"/>
              <a:t>Externí</a:t>
            </a:r>
            <a:r>
              <a:rPr lang="de-DE" sz="2000" b="1" dirty="0"/>
              <a:t> </a:t>
            </a:r>
            <a:r>
              <a:rPr lang="de-DE" sz="2000" b="1" dirty="0" err="1"/>
              <a:t>překážky</a:t>
            </a:r>
            <a:r>
              <a:rPr lang="de-DE" sz="2000" b="1" dirty="0"/>
              <a:t>:</a:t>
            </a:r>
            <a:endParaRPr dirty="0"/>
          </a:p>
          <a:p>
            <a:pPr marL="92075" lvl="0" indent="-1270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de-DE" sz="2000" dirty="0"/>
              <a:t> </a:t>
            </a:r>
            <a:r>
              <a:rPr lang="de-DE" sz="2000" dirty="0" err="1"/>
              <a:t>Stresující</a:t>
            </a:r>
            <a:r>
              <a:rPr lang="de-DE" sz="2000" dirty="0"/>
              <a:t> </a:t>
            </a:r>
            <a:r>
              <a:rPr lang="de-DE" sz="2000" dirty="0" err="1"/>
              <a:t>práce</a:t>
            </a:r>
            <a:endParaRPr sz="2000" dirty="0"/>
          </a:p>
          <a:p>
            <a:pPr marL="92075" lvl="0" indent="-127000" algn="ctr" rtl="0">
              <a:lnSpc>
                <a:spcPct val="955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de-DE" sz="2000" dirty="0"/>
              <a:t> Dis</a:t>
            </a:r>
            <a:r>
              <a:rPr lang="cs-CZ" sz="2000"/>
              <a:t>s</a:t>
            </a:r>
            <a:r>
              <a:rPr lang="de-DE" sz="2000"/>
              <a:t>ociální</a:t>
            </a:r>
            <a:r>
              <a:rPr lang="de-DE" sz="2000" dirty="0"/>
              <a:t> </a:t>
            </a:r>
            <a:r>
              <a:rPr lang="de-DE" sz="2000" dirty="0" err="1"/>
              <a:t>přátelé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2000"/>
              <a:buNone/>
            </a:pPr>
            <a:endParaRPr sz="2000" b="1" dirty="0"/>
          </a:p>
          <a:p>
            <a:pPr marL="0" lvl="0" indent="0" algn="ctr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2000"/>
              <a:buNone/>
            </a:pPr>
            <a:r>
              <a:rPr lang="de-DE" sz="2000" b="1" dirty="0" err="1"/>
              <a:t>Prostředky</a:t>
            </a:r>
            <a:r>
              <a:rPr lang="de-DE" sz="2000" dirty="0"/>
              <a:t>:</a:t>
            </a:r>
            <a:endParaRPr dirty="0"/>
          </a:p>
          <a:p>
            <a:pPr marL="179388" lvl="0" indent="-1270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de-DE" sz="2000" dirty="0"/>
              <a:t> </a:t>
            </a:r>
            <a:r>
              <a:rPr lang="de-DE" sz="2000" dirty="0" err="1"/>
              <a:t>Vytlačování</a:t>
            </a:r>
            <a:r>
              <a:rPr lang="de-DE" sz="2000" dirty="0"/>
              <a:t> a </a:t>
            </a:r>
            <a:r>
              <a:rPr lang="de-DE" sz="2000" dirty="0" err="1"/>
              <a:t>vyhýbání</a:t>
            </a:r>
            <a:r>
              <a:rPr lang="de-DE" sz="2000" dirty="0"/>
              <a:t> se</a:t>
            </a:r>
            <a:endParaRPr sz="2000" dirty="0"/>
          </a:p>
          <a:p>
            <a:pPr marL="179388" lvl="0" indent="-12700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2000"/>
              <a:buChar char="*"/>
            </a:pPr>
            <a:r>
              <a:rPr lang="de-DE" sz="2000" dirty="0"/>
              <a:t> </a:t>
            </a:r>
            <a:r>
              <a:rPr lang="de-DE" sz="2000" dirty="0" err="1"/>
              <a:t>Zneužívání</a:t>
            </a:r>
            <a:r>
              <a:rPr lang="de-DE" sz="2000" dirty="0"/>
              <a:t> </a:t>
            </a:r>
            <a:r>
              <a:rPr lang="de-DE" sz="2000" dirty="0" err="1"/>
              <a:t>alkoholu</a:t>
            </a:r>
            <a:r>
              <a:rPr lang="de-DE" sz="2000" dirty="0"/>
              <a:t>, </a:t>
            </a:r>
            <a:r>
              <a:rPr lang="de-DE" sz="2000" dirty="0" err="1"/>
              <a:t>drog</a:t>
            </a:r>
            <a:endParaRPr sz="2000" dirty="0"/>
          </a:p>
        </p:txBody>
      </p:sp>
      <p:sp>
        <p:nvSpPr>
          <p:cNvPr id="636" name="Google Shape;636;p50"/>
          <p:cNvSpPr txBox="1">
            <a:spLocks noGrp="1"/>
          </p:cNvSpPr>
          <p:nvPr>
            <p:ph type="ftr" idx="11"/>
          </p:nvPr>
        </p:nvSpPr>
        <p:spPr>
          <a:xfrm>
            <a:off x="199980" y="6405326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637" name="Google Shape;637;p50"/>
          <p:cNvSpPr txBox="1">
            <a:spLocks noGrp="1"/>
          </p:cNvSpPr>
          <p:nvPr>
            <p:ph type="sldNum" idx="12"/>
          </p:nvPr>
        </p:nvSpPr>
        <p:spPr>
          <a:xfrm>
            <a:off x="3488861" y="6558891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50"/>
          <p:cNvSpPr/>
          <p:nvPr/>
        </p:nvSpPr>
        <p:spPr>
          <a:xfrm>
            <a:off x="3595333" y="4874327"/>
            <a:ext cx="1993517" cy="1022350"/>
          </a:xfrm>
          <a:custGeom>
            <a:avLst/>
            <a:gdLst/>
            <a:ahLst/>
            <a:cxnLst/>
            <a:rect l="l" t="t" r="r" b="b"/>
            <a:pathLst>
              <a:path w="2348229" h="1022350" extrusionOk="0">
                <a:moveTo>
                  <a:pt x="0" y="255388"/>
                </a:moveTo>
                <a:lnTo>
                  <a:pt x="1779026" y="255388"/>
                </a:lnTo>
                <a:lnTo>
                  <a:pt x="1779026" y="0"/>
                </a:lnTo>
                <a:lnTo>
                  <a:pt x="2347721" y="510920"/>
                </a:lnTo>
                <a:lnTo>
                  <a:pt x="1779026" y="1021735"/>
                </a:lnTo>
                <a:lnTo>
                  <a:pt x="1779026" y="766297"/>
                </a:lnTo>
                <a:lnTo>
                  <a:pt x="0" y="766297"/>
                </a:lnTo>
                <a:lnTo>
                  <a:pt x="0" y="255388"/>
                </a:lnTo>
                <a:close/>
              </a:path>
            </a:pathLst>
          </a:custGeom>
          <a:noFill/>
          <a:ln w="38100" cap="flat" cmpd="sng">
            <a:solidFill>
              <a:srgbClr val="1E5F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39" name="Google Shape;639;p50"/>
          <p:cNvSpPr txBox="1"/>
          <p:nvPr/>
        </p:nvSpPr>
        <p:spPr>
          <a:xfrm>
            <a:off x="3722947" y="5247003"/>
            <a:ext cx="169810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NEPŘÍMÁ CESTA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50"/>
          <p:cNvSpPr/>
          <p:nvPr/>
        </p:nvSpPr>
        <p:spPr>
          <a:xfrm>
            <a:off x="5864473" y="4576953"/>
            <a:ext cx="2879725" cy="1600200"/>
          </a:xfrm>
          <a:custGeom>
            <a:avLst/>
            <a:gdLst/>
            <a:ahLst/>
            <a:cxnLst/>
            <a:rect l="l" t="t" r="r" b="b"/>
            <a:pathLst>
              <a:path w="2879725" h="1600200" extrusionOk="0">
                <a:moveTo>
                  <a:pt x="2612897" y="0"/>
                </a:moveTo>
                <a:lnTo>
                  <a:pt x="266699" y="0"/>
                </a:lnTo>
                <a:lnTo>
                  <a:pt x="244824" y="883"/>
                </a:lnTo>
                <a:lnTo>
                  <a:pt x="202603" y="7749"/>
                </a:lnTo>
                <a:lnTo>
                  <a:pt x="162881" y="20953"/>
                </a:lnTo>
                <a:lnTo>
                  <a:pt x="126206" y="39947"/>
                </a:lnTo>
                <a:lnTo>
                  <a:pt x="93128" y="64180"/>
                </a:lnTo>
                <a:lnTo>
                  <a:pt x="64194" y="93103"/>
                </a:lnTo>
                <a:lnTo>
                  <a:pt x="39954" y="126168"/>
                </a:lnTo>
                <a:lnTo>
                  <a:pt x="20956" y="162823"/>
                </a:lnTo>
                <a:lnTo>
                  <a:pt x="7750" y="202521"/>
                </a:lnTo>
                <a:lnTo>
                  <a:pt x="883" y="244711"/>
                </a:lnTo>
                <a:lnTo>
                  <a:pt x="0" y="266568"/>
                </a:lnTo>
                <a:lnTo>
                  <a:pt x="0" y="1333225"/>
                </a:lnTo>
                <a:lnTo>
                  <a:pt x="3490" y="1376478"/>
                </a:lnTo>
                <a:lnTo>
                  <a:pt x="13595" y="1417508"/>
                </a:lnTo>
                <a:lnTo>
                  <a:pt x="29765" y="1455766"/>
                </a:lnTo>
                <a:lnTo>
                  <a:pt x="51453" y="1490704"/>
                </a:lnTo>
                <a:lnTo>
                  <a:pt x="78108" y="1521773"/>
                </a:lnTo>
                <a:lnTo>
                  <a:pt x="109183" y="1548423"/>
                </a:lnTo>
                <a:lnTo>
                  <a:pt x="144129" y="1570107"/>
                </a:lnTo>
                <a:lnTo>
                  <a:pt x="182396" y="1586274"/>
                </a:lnTo>
                <a:lnTo>
                  <a:pt x="223436" y="1596378"/>
                </a:lnTo>
                <a:lnTo>
                  <a:pt x="266699" y="1599867"/>
                </a:lnTo>
                <a:lnTo>
                  <a:pt x="2612897" y="1599867"/>
                </a:lnTo>
                <a:lnTo>
                  <a:pt x="2656169" y="1596378"/>
                </a:lnTo>
                <a:lnTo>
                  <a:pt x="2697213" y="1586274"/>
                </a:lnTo>
                <a:lnTo>
                  <a:pt x="2735482" y="1570107"/>
                </a:lnTo>
                <a:lnTo>
                  <a:pt x="2770427" y="1548423"/>
                </a:lnTo>
                <a:lnTo>
                  <a:pt x="2801500" y="1521773"/>
                </a:lnTo>
                <a:lnTo>
                  <a:pt x="2828153" y="1490704"/>
                </a:lnTo>
                <a:lnTo>
                  <a:pt x="2849838" y="1455766"/>
                </a:lnTo>
                <a:lnTo>
                  <a:pt x="2866005" y="1417508"/>
                </a:lnTo>
                <a:lnTo>
                  <a:pt x="2876108" y="1376478"/>
                </a:lnTo>
                <a:lnTo>
                  <a:pt x="2879597" y="1333225"/>
                </a:lnTo>
                <a:lnTo>
                  <a:pt x="2879597" y="266568"/>
                </a:lnTo>
                <a:lnTo>
                  <a:pt x="2876108" y="223339"/>
                </a:lnTo>
                <a:lnTo>
                  <a:pt x="2866005" y="182326"/>
                </a:lnTo>
                <a:lnTo>
                  <a:pt x="2849838" y="144081"/>
                </a:lnTo>
                <a:lnTo>
                  <a:pt x="2828153" y="109152"/>
                </a:lnTo>
                <a:lnTo>
                  <a:pt x="2801500" y="78090"/>
                </a:lnTo>
                <a:lnTo>
                  <a:pt x="2770427" y="51443"/>
                </a:lnTo>
                <a:lnTo>
                  <a:pt x="2735482" y="29760"/>
                </a:lnTo>
                <a:lnTo>
                  <a:pt x="2697213" y="13593"/>
                </a:lnTo>
                <a:lnTo>
                  <a:pt x="2656169" y="3489"/>
                </a:lnTo>
                <a:lnTo>
                  <a:pt x="2612897" y="0"/>
                </a:lnTo>
                <a:close/>
              </a:path>
            </a:pathLst>
          </a:custGeom>
          <a:solidFill>
            <a:srgbClr val="FFA52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41" name="Google Shape;641;p50"/>
          <p:cNvSpPr/>
          <p:nvPr/>
        </p:nvSpPr>
        <p:spPr>
          <a:xfrm>
            <a:off x="5651480" y="4152917"/>
            <a:ext cx="3413691" cy="2448272"/>
          </a:xfrm>
          <a:custGeom>
            <a:avLst/>
            <a:gdLst/>
            <a:ahLst/>
            <a:cxnLst/>
            <a:rect l="l" t="t" r="r" b="b"/>
            <a:pathLst>
              <a:path w="2879725" h="1600200" extrusionOk="0">
                <a:moveTo>
                  <a:pt x="0" y="266568"/>
                </a:moveTo>
                <a:lnTo>
                  <a:pt x="3490" y="223339"/>
                </a:lnTo>
                <a:lnTo>
                  <a:pt x="13595" y="182326"/>
                </a:lnTo>
                <a:lnTo>
                  <a:pt x="29765" y="144081"/>
                </a:lnTo>
                <a:lnTo>
                  <a:pt x="51453" y="109152"/>
                </a:lnTo>
                <a:lnTo>
                  <a:pt x="78108" y="78090"/>
                </a:lnTo>
                <a:lnTo>
                  <a:pt x="109183" y="51443"/>
                </a:lnTo>
                <a:lnTo>
                  <a:pt x="144129" y="29760"/>
                </a:lnTo>
                <a:lnTo>
                  <a:pt x="182396" y="13593"/>
                </a:lnTo>
                <a:lnTo>
                  <a:pt x="223436" y="3489"/>
                </a:lnTo>
                <a:lnTo>
                  <a:pt x="266699" y="0"/>
                </a:lnTo>
                <a:lnTo>
                  <a:pt x="2612897" y="0"/>
                </a:lnTo>
                <a:lnTo>
                  <a:pt x="2634777" y="883"/>
                </a:lnTo>
                <a:lnTo>
                  <a:pt x="2656169" y="3489"/>
                </a:lnTo>
                <a:lnTo>
                  <a:pt x="2697213" y="13593"/>
                </a:lnTo>
                <a:lnTo>
                  <a:pt x="2735482" y="29760"/>
                </a:lnTo>
                <a:lnTo>
                  <a:pt x="2770427" y="51443"/>
                </a:lnTo>
                <a:lnTo>
                  <a:pt x="2801500" y="78090"/>
                </a:lnTo>
                <a:lnTo>
                  <a:pt x="2828153" y="109152"/>
                </a:lnTo>
                <a:lnTo>
                  <a:pt x="2849838" y="144081"/>
                </a:lnTo>
                <a:lnTo>
                  <a:pt x="2866005" y="182326"/>
                </a:lnTo>
                <a:lnTo>
                  <a:pt x="2876108" y="223339"/>
                </a:lnTo>
                <a:lnTo>
                  <a:pt x="2879597" y="266568"/>
                </a:lnTo>
                <a:lnTo>
                  <a:pt x="2879597" y="1333225"/>
                </a:lnTo>
                <a:lnTo>
                  <a:pt x="2878714" y="1355095"/>
                </a:lnTo>
                <a:lnTo>
                  <a:pt x="2871849" y="1397305"/>
                </a:lnTo>
                <a:lnTo>
                  <a:pt x="2858645" y="1437018"/>
                </a:lnTo>
                <a:lnTo>
                  <a:pt x="2839651" y="1473684"/>
                </a:lnTo>
                <a:lnTo>
                  <a:pt x="2815413" y="1506756"/>
                </a:lnTo>
                <a:lnTo>
                  <a:pt x="2786482" y="1535684"/>
                </a:lnTo>
                <a:lnTo>
                  <a:pt x="2753404" y="1559920"/>
                </a:lnTo>
                <a:lnTo>
                  <a:pt x="2716729" y="1578914"/>
                </a:lnTo>
                <a:lnTo>
                  <a:pt x="2677003" y="1592118"/>
                </a:lnTo>
                <a:lnTo>
                  <a:pt x="2634777" y="1598983"/>
                </a:lnTo>
                <a:lnTo>
                  <a:pt x="2612897" y="1599867"/>
                </a:lnTo>
                <a:lnTo>
                  <a:pt x="266699" y="1599867"/>
                </a:lnTo>
                <a:lnTo>
                  <a:pt x="244824" y="1598983"/>
                </a:lnTo>
                <a:lnTo>
                  <a:pt x="223436" y="1596378"/>
                </a:lnTo>
                <a:lnTo>
                  <a:pt x="182396" y="1586274"/>
                </a:lnTo>
                <a:lnTo>
                  <a:pt x="144129" y="1570107"/>
                </a:lnTo>
                <a:lnTo>
                  <a:pt x="109183" y="1548423"/>
                </a:lnTo>
                <a:lnTo>
                  <a:pt x="78108" y="1521773"/>
                </a:lnTo>
                <a:lnTo>
                  <a:pt x="51453" y="1490704"/>
                </a:lnTo>
                <a:lnTo>
                  <a:pt x="29765" y="1455766"/>
                </a:lnTo>
                <a:lnTo>
                  <a:pt x="13595" y="1417508"/>
                </a:lnTo>
                <a:lnTo>
                  <a:pt x="3490" y="1376478"/>
                </a:lnTo>
                <a:lnTo>
                  <a:pt x="0" y="1333225"/>
                </a:lnTo>
                <a:lnTo>
                  <a:pt x="0" y="266568"/>
                </a:lnTo>
                <a:close/>
              </a:path>
            </a:pathLst>
          </a:custGeom>
          <a:solidFill>
            <a:srgbClr val="DEEAF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42" name="Google Shape;642;p50"/>
          <p:cNvSpPr txBox="1"/>
          <p:nvPr/>
        </p:nvSpPr>
        <p:spPr>
          <a:xfrm>
            <a:off x="5873233" y="4291837"/>
            <a:ext cx="302007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Efekt vlny/víru: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3" marR="0" lvl="0" indent="-16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Narůstající zášť/frustrace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3" marR="0" lvl="0" indent="-16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Vztahové konflikty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3" marR="0" lvl="0" indent="-16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Špatn</a:t>
            </a:r>
            <a:r>
              <a:rPr lang="de-D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ý pracovní výkon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3" marR="0" lvl="0" indent="-16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Finanční problémy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3" marR="0" lvl="0" indent="-1635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Popíjení v hospodě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50"/>
          <p:cNvSpPr/>
          <p:nvPr/>
        </p:nvSpPr>
        <p:spPr>
          <a:xfrm>
            <a:off x="7104372" y="3212976"/>
            <a:ext cx="593725" cy="851535"/>
          </a:xfrm>
          <a:custGeom>
            <a:avLst/>
            <a:gdLst/>
            <a:ahLst/>
            <a:cxnLst/>
            <a:rect l="l" t="t" r="r" b="b"/>
            <a:pathLst>
              <a:path w="593725" h="851535" extrusionOk="0">
                <a:moveTo>
                  <a:pt x="0" y="278632"/>
                </a:moveTo>
                <a:lnTo>
                  <a:pt x="296661" y="0"/>
                </a:lnTo>
                <a:lnTo>
                  <a:pt x="593323" y="278632"/>
                </a:lnTo>
                <a:lnTo>
                  <a:pt x="396483" y="278632"/>
                </a:lnTo>
                <a:lnTo>
                  <a:pt x="396483" y="851406"/>
                </a:lnTo>
                <a:lnTo>
                  <a:pt x="196839" y="851406"/>
                </a:lnTo>
                <a:lnTo>
                  <a:pt x="196839" y="278632"/>
                </a:lnTo>
                <a:lnTo>
                  <a:pt x="0" y="278632"/>
                </a:lnTo>
                <a:close/>
              </a:path>
            </a:pathLst>
          </a:custGeom>
          <a:solidFill>
            <a:srgbClr val="0E57C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44" name="Google Shape;644;p50"/>
          <p:cNvSpPr txBox="1"/>
          <p:nvPr/>
        </p:nvSpPr>
        <p:spPr>
          <a:xfrm>
            <a:off x="199980" y="165887"/>
            <a:ext cx="66292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GLM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</a:pPr>
            <a:r>
              <a:rPr lang="de-DE"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Nepřímá cesta k trestné činnosti </a:t>
            </a:r>
            <a:endParaRPr/>
          </a:p>
        </p:txBody>
      </p:sp>
      <p:grpSp>
        <p:nvGrpSpPr>
          <p:cNvPr id="645" name="Google Shape;645;p50"/>
          <p:cNvGrpSpPr/>
          <p:nvPr/>
        </p:nvGrpSpPr>
        <p:grpSpPr>
          <a:xfrm>
            <a:off x="6141385" y="966076"/>
            <a:ext cx="2483767" cy="2448272"/>
            <a:chOff x="6660232" y="4200917"/>
            <a:chExt cx="2483767" cy="2448272"/>
          </a:xfrm>
        </p:grpSpPr>
        <p:sp>
          <p:nvSpPr>
            <p:cNvPr id="646" name="Google Shape;646;p50"/>
            <p:cNvSpPr/>
            <p:nvPr/>
          </p:nvSpPr>
          <p:spPr>
            <a:xfrm>
              <a:off x="6660232" y="4200917"/>
              <a:ext cx="2483767" cy="2448272"/>
            </a:xfrm>
            <a:prstGeom prst="irregularSeal1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ndar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47" name="Google Shape;647;p50"/>
            <p:cNvSpPr txBox="1"/>
            <p:nvPr/>
          </p:nvSpPr>
          <p:spPr>
            <a:xfrm>
              <a:off x="6948264" y="4951627"/>
              <a:ext cx="175298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de-DE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TRESTNÝ ČIN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de-DE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Ublížení na zdraví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48" name="Google Shape;648;p50"/>
          <p:cNvCxnSpPr/>
          <p:nvPr/>
        </p:nvCxnSpPr>
        <p:spPr>
          <a:xfrm>
            <a:off x="1866139" y="1993785"/>
            <a:ext cx="0" cy="288032"/>
          </a:xfrm>
          <a:prstGeom prst="straightConnector1">
            <a:avLst/>
          </a:prstGeom>
          <a:noFill/>
          <a:ln w="38100" cap="flat" cmpd="sng">
            <a:solidFill>
              <a:srgbClr val="1B1E3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49" name="Google Shape;649;p50"/>
          <p:cNvCxnSpPr/>
          <p:nvPr/>
        </p:nvCxnSpPr>
        <p:spPr>
          <a:xfrm>
            <a:off x="1813014" y="4730311"/>
            <a:ext cx="0" cy="288032"/>
          </a:xfrm>
          <a:prstGeom prst="straightConnector1">
            <a:avLst/>
          </a:prstGeom>
          <a:noFill/>
          <a:ln w="38100" cap="flat" cmpd="sng">
            <a:solidFill>
              <a:srgbClr val="1B1E3D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1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de-DE"/>
              <a:t>Terapie</a:t>
            </a:r>
            <a:endParaRPr/>
          </a:p>
        </p:txBody>
      </p:sp>
      <p:sp>
        <p:nvSpPr>
          <p:cNvPr id="655" name="Google Shape;655;p51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Good Lives Model</a:t>
            </a:r>
            <a:endParaRPr/>
          </a:p>
        </p:txBody>
      </p:sp>
      <p:sp>
        <p:nvSpPr>
          <p:cNvPr id="656" name="Google Shape;656;p5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657" name="Google Shape;657;p5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51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2"/>
          <p:cNvSpPr txBox="1">
            <a:spLocks noGrp="1"/>
          </p:cNvSpPr>
          <p:nvPr>
            <p:ph type="body" idx="1"/>
          </p:nvPr>
        </p:nvSpPr>
        <p:spPr>
          <a:xfrm>
            <a:off x="467544" y="2780928"/>
            <a:ext cx="8136904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Good Lives Model není terapeutický přístup.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Good Lives Model je nadřazený terapeutický model.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Good Lives Model ukazuje, jaký postoj a jaké přístupy připadají v úvahu.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63" name="Google Shape;663;p5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664" name="Google Shape;664;p5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52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65" name="Google Shape;665;p5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</a:pPr>
            <a:r>
              <a:rPr lang="de-DE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Good Lives Model</a:t>
            </a:r>
            <a:br>
              <a:rPr lang="de-DE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324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Terapie</a:t>
            </a:r>
            <a:br>
              <a:rPr lang="de-DE" sz="28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52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Strategie při terapii</a:t>
            </a:r>
            <a:endParaRPr sz="288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3"/>
          <p:cNvSpPr txBox="1">
            <a:spLocks noGrp="1"/>
          </p:cNvSpPr>
          <p:nvPr>
            <p:ph type="body" idx="1"/>
          </p:nvPr>
        </p:nvSpPr>
        <p:spPr>
          <a:xfrm>
            <a:off x="390364" y="2204864"/>
            <a:ext cx="8363272" cy="417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 b="1"/>
              <a:t>Vyhněte se agresivní konfrontaci</a:t>
            </a:r>
            <a:endParaRPr b="1"/>
          </a:p>
          <a:p>
            <a:pPr marL="274320" lvl="0" indent="-274320" algn="l" rtl="0">
              <a:spcBef>
                <a:spcPts val="16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Nevzdorujte odporu, využijte ho</a:t>
            </a:r>
            <a:endParaRPr/>
          </a:p>
          <a:p>
            <a:pPr marL="274320" lvl="0" indent="-274320" algn="l" rtl="0">
              <a:spcBef>
                <a:spcPts val="16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Často klienty chvalte a povzbuzujte</a:t>
            </a:r>
            <a:endParaRPr/>
          </a:p>
          <a:p>
            <a:pPr marL="274320" lvl="0" indent="-274320" algn="l" rtl="0">
              <a:spcBef>
                <a:spcPts val="16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Budujte </a:t>
            </a:r>
            <a:r>
              <a:rPr lang="de-DE" b="1"/>
              <a:t>naději</a:t>
            </a:r>
            <a:r>
              <a:rPr lang="de-DE"/>
              <a:t> a </a:t>
            </a:r>
            <a:r>
              <a:rPr lang="de-DE" b="1"/>
              <a:t>optimismus</a:t>
            </a:r>
            <a:endParaRPr/>
          </a:p>
          <a:p>
            <a:pPr marL="274320" lvl="0" indent="-274320" algn="l" rtl="0">
              <a:spcBef>
                <a:spcPts val="16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V rozhovorech používejte „my“</a:t>
            </a:r>
            <a:endParaRPr/>
          </a:p>
          <a:p>
            <a:pPr marL="274320" lvl="0" indent="-274320" algn="l" rtl="0">
              <a:spcBef>
                <a:spcPts val="16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Intenzivně se věnujte každodenním problémům </a:t>
            </a:r>
            <a:br>
              <a:rPr lang="de-DE"/>
            </a:br>
            <a:r>
              <a:rPr lang="de-DE"/>
              <a:t>a propojte je s terapií a terapeutickými cíli</a:t>
            </a:r>
            <a:endParaRPr/>
          </a:p>
          <a:p>
            <a:pPr marL="274320" lvl="0" indent="-121920" algn="l" rtl="0">
              <a:spcBef>
                <a:spcPts val="16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71" name="Google Shape;671;p5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672" name="Google Shape;672;p5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53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73" name="Google Shape;673;p53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</a:pPr>
            <a:r>
              <a:rPr lang="de-DE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Good Lives Model</a:t>
            </a:r>
            <a:br>
              <a:rPr lang="de-DE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324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Terapie</a:t>
            </a:r>
            <a:br>
              <a:rPr lang="de-DE" sz="288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52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Strategie při terapii</a:t>
            </a:r>
            <a:endParaRPr sz="288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4"/>
          <p:cNvSpPr txBox="1">
            <a:spLocks noGrp="1"/>
          </p:cNvSpPr>
          <p:nvPr>
            <p:ph type="body" idx="1"/>
          </p:nvPr>
        </p:nvSpPr>
        <p:spPr>
          <a:xfrm>
            <a:off x="395537" y="2132856"/>
            <a:ext cx="7884864" cy="3993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Vytvořte pro účastníky programu – a spolu s nimi – dobrý život. </a:t>
            </a:r>
            <a:endParaRPr/>
          </a:p>
          <a:p>
            <a:pPr marL="274320" lvl="0" indent="-274320" algn="l" rtl="0">
              <a:spcBef>
                <a:spcPts val="16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Ptejte se účastníka programu, co chce od života, </a:t>
            </a:r>
            <a:br>
              <a:rPr lang="de-DE"/>
            </a:br>
            <a:r>
              <a:rPr lang="de-DE"/>
              <a:t>a pracujte s ním na tom. </a:t>
            </a:r>
            <a:endParaRPr/>
          </a:p>
          <a:p>
            <a:pPr marL="274320" lvl="0" indent="-274320" algn="l" rtl="0">
              <a:spcBef>
                <a:spcPts val="16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Proces zjišťování a terapie se zaměřují na životní cíle.</a:t>
            </a:r>
            <a:endParaRPr/>
          </a:p>
          <a:p>
            <a:pPr marL="274320" lvl="0" indent="-274320" algn="l" rtl="0">
              <a:spcBef>
                <a:spcPts val="16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Vytvořte </a:t>
            </a:r>
            <a:r>
              <a:rPr lang="de-DE" b="1"/>
              <a:t>plán sebeřízení</a:t>
            </a:r>
            <a:r>
              <a:rPr lang="de-DE"/>
              <a:t>, který je plánem dobrého života.</a:t>
            </a:r>
            <a:endParaRPr/>
          </a:p>
        </p:txBody>
      </p:sp>
      <p:sp>
        <p:nvSpPr>
          <p:cNvPr id="679" name="Google Shape;679;p5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680" name="Google Shape;680;p5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54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81" name="Google Shape;681;p5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</a:pPr>
            <a:r>
              <a:rPr lang="de-DE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Zjišťování</a:t>
            </a:r>
            <a:br>
              <a:rPr lang="de-D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de-DE" sz="2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Vytvoření dobrého života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5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Akceptační a závazková terapie 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Přístupy založené na bdělé pozornosti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Strategie řešení problémů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Meditace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Psychoterapie zaměřená na zdroje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Curyšský model zdrojů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87" name="Google Shape;687;p5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r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Good Lives Model 2019 - přednáška</a:t>
            </a:r>
            <a:endParaRPr/>
          </a:p>
        </p:txBody>
      </p:sp>
      <p:sp>
        <p:nvSpPr>
          <p:cNvPr id="688" name="Google Shape;688;p5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SzPts val="1000"/>
              <a:buFont typeface="Candara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55</a:t>
            </a:fld>
            <a:endParaRPr sz="1000" b="0" i="0" u="none" strike="noStrike" cap="none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89" name="Google Shape;689;p5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de-DE"/>
              <a:t>Good Lives Model </a:t>
            </a:r>
            <a:br>
              <a:rPr lang="de-DE"/>
            </a:br>
            <a:r>
              <a:rPr lang="de-DE" sz="2800"/>
              <a:t>Terapeutické přístupy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6"/>
          <p:cNvSpPr txBox="1"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de-DE">
                <a:solidFill>
                  <a:schemeClr val="lt1"/>
                </a:solidFill>
              </a:rPr>
              <a:t>Děkuji Vám za pozornost.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6" name="Google Shape;696;p56"/>
          <p:cNvSpPr txBox="1"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174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2400" b="1"/>
              <a:t>Hodně lidí čeká celý život na příležitost </a:t>
            </a:r>
            <a:br>
              <a:rPr lang="de-DE" sz="2400" b="1"/>
            </a:br>
            <a:r>
              <a:rPr lang="de-DE" sz="2400" b="1"/>
              <a:t>být dobrý tak, jak si to sami představují.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de-DE" sz="2400"/>
              <a:t> 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de-DE" sz="2400"/>
              <a:t>Friedrich Nietzsche, 1844 – 1900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697" name="Google Shape;697;p5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698" name="Google Shape;698;p5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56</a:t>
            </a:fld>
            <a:endParaRPr>
              <a:solidFill>
                <a:srgbClr val="073E8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Tento princip zní: Čím vyšší riziko, tím intenzivnější intervence.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Zajímavost: Již několikrát byla prokázána souvislost mezi nárůstem recidivy pachatelů s nízkým rizikem a intenzivní intervencí.</a:t>
            </a:r>
            <a:endParaRPr/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de-DE" sz="2000"/>
              <a:t>(viz Bonta &amp; Andrews, 2016)</a:t>
            </a:r>
            <a:endParaRPr/>
          </a:p>
        </p:txBody>
      </p:sp>
      <p:sp>
        <p:nvSpPr>
          <p:cNvPr id="186" name="Google Shape;186;p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187" name="Google Shape;187;p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6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de-DE" sz="4000"/>
              <a:t>Princip rizik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Kriminogenní potřeby jsou podskupinou rizikových faktorů.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Jedná se o </a:t>
            </a:r>
            <a:r>
              <a:rPr lang="de-DE" u="sng"/>
              <a:t>měnitelné</a:t>
            </a:r>
            <a:r>
              <a:rPr lang="de-DE"/>
              <a:t> vlastnosti klienta a jeho okolí. Pokud se tyto vlastnosti změní,  ovlivní to i recidivu. </a:t>
            </a:r>
            <a:endParaRPr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u="sng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 u="sng"/>
              <a:t>Ne všechny potřeby jsou kriminogenní.</a:t>
            </a:r>
            <a:endParaRPr u="sng"/>
          </a:p>
        </p:txBody>
      </p:sp>
      <p:sp>
        <p:nvSpPr>
          <p:cNvPr id="194" name="Google Shape;194;p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7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de-DE" sz="4000"/>
              <a:t>Princip potřeb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Zde se jedná o výběr vhodných terapeutických přístupů a metod. 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Nejúčinnější terapeutické přístupy jsou takové, které odpovídají individuálním vlastnostem pachatelů, zejména jejich potřebám, okolnostem a stylům učení .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de-DE" sz="2800"/>
              <a:t>					</a:t>
            </a:r>
            <a:r>
              <a:rPr lang="de-DE" sz="2000"/>
              <a:t>(Andrews, 1995)</a:t>
            </a:r>
            <a:endParaRPr/>
          </a:p>
        </p:txBody>
      </p:sp>
      <p:sp>
        <p:nvSpPr>
          <p:cNvPr id="202" name="Google Shape;202;p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8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Princip responzivity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867833" y="2982990"/>
            <a:ext cx="7408333" cy="26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KBT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Hraní rolí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Sociální učení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Strukturované terapeutické programy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de-DE"/>
              <a:t>Podpora sebeúcty</a:t>
            </a:r>
            <a:endParaRPr/>
          </a:p>
          <a:p>
            <a:pPr marL="274320" lvl="0" indent="-1219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1219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1219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10" name="Google Shape;210;p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073E87"/>
                </a:solidFill>
              </a:rPr>
              <a:t>Good Lives Model 2019 - přednáška</a:t>
            </a:r>
            <a:endParaRPr/>
          </a:p>
        </p:txBody>
      </p:sp>
      <p:sp>
        <p:nvSpPr>
          <p:cNvPr id="211" name="Google Shape;211;p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073E87"/>
                </a:solidFill>
              </a:rPr>
              <a:t>9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ndara"/>
              <a:buNone/>
            </a:pPr>
            <a:r>
              <a:rPr lang="de-DE" sz="3600"/>
              <a:t>Princip responzivity</a:t>
            </a:r>
            <a:br>
              <a:rPr lang="de-DE" sz="3600"/>
            </a:br>
            <a:r>
              <a:rPr lang="de-DE" sz="2800"/>
              <a:t>Obecné faktory responzivity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llenform">
  <a:themeElements>
    <a:clrScheme name="Elementar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6477AA586E174F9B1D5187C3990055" ma:contentTypeVersion="18" ma:contentTypeDescription="Vytvoří nový dokument" ma:contentTypeScope="" ma:versionID="b16466bc9456725a92e1c99e6a39b0c9">
  <xsd:schema xmlns:xsd="http://www.w3.org/2001/XMLSchema" xmlns:xs="http://www.w3.org/2001/XMLSchema" xmlns:p="http://schemas.microsoft.com/office/2006/metadata/properties" xmlns:ns2="6fac613f-481c-4d7b-b210-5d672b840f06" xmlns:ns3="e289b81c-c09f-4cc7-a747-241dc47701fe" xmlns:ns4="http://schemas.microsoft.com/sharepoint/v4" targetNamespace="http://schemas.microsoft.com/office/2006/metadata/properties" ma:root="true" ma:fieldsID="ebba9eb6840d385ac5993523d7bf649a" ns2:_="" ns3:_="" ns4:_="">
    <xsd:import namespace="6fac613f-481c-4d7b-b210-5d672b840f06"/>
    <xsd:import namespace="e289b81c-c09f-4cc7-a747-241dc47701f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c613f-481c-4d7b-b210-5d672b840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e54b422f-48cf-4dff-b092-d64738612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9b81c-c09f-4cc7-a747-241dc47701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65e205-ff00-4c13-aabb-c5586e9dbfc4}" ma:internalName="TaxCatchAll" ma:showField="CatchAllData" ma:web="e289b81c-c09f-4cc7-a747-241dc47701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e289b81c-c09f-4cc7-a747-241dc47701fe" xsi:nil="true"/>
    <lcf76f155ced4ddcb4097134ff3c332f xmlns="6fac613f-481c-4d7b-b210-5d672b840f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1C192C-FF3F-430B-B16C-302C6AEFABB2}"/>
</file>

<file path=customXml/itemProps2.xml><?xml version="1.0" encoding="utf-8"?>
<ds:datastoreItem xmlns:ds="http://schemas.openxmlformats.org/officeDocument/2006/customXml" ds:itemID="{1A34C00D-CFF5-4B4B-B08E-31DEB229D147}"/>
</file>

<file path=customXml/itemProps3.xml><?xml version="1.0" encoding="utf-8"?>
<ds:datastoreItem xmlns:ds="http://schemas.openxmlformats.org/officeDocument/2006/customXml" ds:itemID="{F6116B92-7566-4A20-A8FD-39D4CC41CD1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2482</Words>
  <Application>Microsoft Office PowerPoint</Application>
  <PresentationFormat>Předvádění na obrazovce (4:3)</PresentationFormat>
  <Paragraphs>573</Paragraphs>
  <Slides>56</Slides>
  <Notes>56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3" baseType="lpstr">
      <vt:lpstr>Gill Sans</vt:lpstr>
      <vt:lpstr>Arial</vt:lpstr>
      <vt:lpstr>Candara</vt:lpstr>
      <vt:lpstr>Noto Sans Symbols</vt:lpstr>
      <vt:lpstr>Calibri</vt:lpstr>
      <vt:lpstr>Times New Roman</vt:lpstr>
      <vt:lpstr>Wellenform</vt:lpstr>
      <vt:lpstr>Good Lives Model</vt:lpstr>
      <vt:lpstr>Členění</vt:lpstr>
      <vt:lpstr>Model rizik, potřeb a responzivity</vt:lpstr>
      <vt:lpstr>Risk Needs Responsivity Model (Bonta &amp; Andrews, 2016)</vt:lpstr>
      <vt:lpstr>Tři principy terapie ve výkonu trestu</vt:lpstr>
      <vt:lpstr>Princip rizik</vt:lpstr>
      <vt:lpstr>Princip potřeb</vt:lpstr>
      <vt:lpstr>Princip responzivity</vt:lpstr>
      <vt:lpstr>Princip responzivity Obecné faktory responzivity</vt:lpstr>
      <vt:lpstr>Princip responzivity Specifické faktory responzivity</vt:lpstr>
      <vt:lpstr>Princip responzivity Specifické faktory responzivity</vt:lpstr>
      <vt:lpstr>Dodržování tří klíčových principů Rizika, potřeby a responzivita</vt:lpstr>
      <vt:lpstr>Dodržování tří klíčových principů Rizika, potřeby a responzivita</vt:lpstr>
      <vt:lpstr>Good Lives Model</vt:lpstr>
      <vt:lpstr>Good Lives Model (GLM) Model dobrého života</vt:lpstr>
      <vt:lpstr>Good Lives Model (GLM) Model dobrého života</vt:lpstr>
      <vt:lpstr>Pozitivní psychologie  Základ GLM</vt:lpstr>
      <vt:lpstr>Pozitivní psychologie  Základ GLM</vt:lpstr>
      <vt:lpstr>Prezentace aplikace PowerPoint</vt:lpstr>
      <vt:lpstr>Prezentace aplikace PowerPoint</vt:lpstr>
      <vt:lpstr>Good Lives Model Shrnutí</vt:lpstr>
      <vt:lpstr>Good Lives Model Shrnutí</vt:lpstr>
      <vt:lpstr>Životní cíle</vt:lpstr>
      <vt:lpstr>Životní cíle – primární hodnoty</vt:lpstr>
      <vt:lpstr>Životní cíle</vt:lpstr>
      <vt:lpstr>Deset životních cílů</vt:lpstr>
      <vt:lpstr>Životní cíle Život</vt:lpstr>
      <vt:lpstr>Prezentace aplikace PowerPoint</vt:lpstr>
      <vt:lpstr>Prezentace aplikace PowerPoint</vt:lpstr>
      <vt:lpstr>Prezentace aplikace PowerPoint</vt:lpstr>
      <vt:lpstr>Životní cíle Sebeurčení</vt:lpstr>
      <vt:lpstr>Životní cíle Vnitřní klid </vt:lpstr>
      <vt:lpstr>Prezentace aplikace PowerPoint</vt:lpstr>
      <vt:lpstr>Životní cíle Společenství</vt:lpstr>
      <vt:lpstr>Životní cíle Spiritualita</vt:lpstr>
      <vt:lpstr>Životní cíle Radost</vt:lpstr>
      <vt:lpstr>Životní cíle Kreativita</vt:lpstr>
      <vt:lpstr>Životní cíle Jde to i jen se šesti</vt:lpstr>
      <vt:lpstr>Šest životních cílů</vt:lpstr>
      <vt:lpstr>Životní cíle, konflikty a trestné činy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GLM Etiologie (Purvis, 2006)</vt:lpstr>
      <vt:lpstr>Prezentace aplikace PowerPoint</vt:lpstr>
      <vt:lpstr>Prezentace aplikace PowerPoint</vt:lpstr>
      <vt:lpstr>Terapie</vt:lpstr>
      <vt:lpstr>Good Lives Model Terapie Strategie při terapii</vt:lpstr>
      <vt:lpstr>Good Lives Model Terapie Strategie při terapii</vt:lpstr>
      <vt:lpstr>Zjišťování Vytvoření dobrého života</vt:lpstr>
      <vt:lpstr>Good Lives Model  Terapeutické přístupy</vt:lpstr>
      <vt:lpstr>Děkuji Vám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Lives Model</dc:title>
  <dc:creator>Feelgood, Steven</dc:creator>
  <cp:lastModifiedBy>Mirka Maťátková</cp:lastModifiedBy>
  <cp:revision>3</cp:revision>
  <dcterms:created xsi:type="dcterms:W3CDTF">2017-03-22T13:24:16Z</dcterms:created>
  <dcterms:modified xsi:type="dcterms:W3CDTF">2019-10-01T06:16:20Z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0x010100B36477AA586E174F9B1D5187C3990055</vt:lpwstr>
  </property>
  <property fmtid="{D5CDD505-2E9C-101B-9397-08002B2CF9AE}" pid="3" name="Order">
    <vt:r8>47400</vt:r8>
  </property>
</Properties>
</file>