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60" r:id="rId4"/>
    <p:sldId id="261" r:id="rId5"/>
    <p:sldId id="259" r:id="rId6"/>
    <p:sldId id="264" r:id="rId7"/>
    <p:sldId id="262" r:id="rId8"/>
    <p:sldId id="265" r:id="rId9"/>
    <p:sldId id="269" r:id="rId10"/>
    <p:sldId id="270" r:id="rId11"/>
    <p:sldId id="267" r:id="rId12"/>
    <p:sldId id="272" r:id="rId13"/>
    <p:sldId id="271" r:id="rId14"/>
    <p:sldId id="268" r:id="rId15"/>
    <p:sldId id="263" r:id="rId16"/>
    <p:sldId id="274" r:id="rId17"/>
    <p:sldId id="277" r:id="rId18"/>
    <p:sldId id="278" r:id="rId19"/>
    <p:sldId id="279" r:id="rId20"/>
    <p:sldId id="280" r:id="rId21"/>
    <p:sldId id="281" r:id="rId22"/>
    <p:sldId id="282" r:id="rId23"/>
    <p:sldId id="303" r:id="rId24"/>
    <p:sldId id="304" r:id="rId25"/>
    <p:sldId id="302" r:id="rId26"/>
    <p:sldId id="275" r:id="rId27"/>
    <p:sldId id="284" r:id="rId28"/>
    <p:sldId id="290" r:id="rId29"/>
    <p:sldId id="291" r:id="rId30"/>
    <p:sldId id="293" r:id="rId31"/>
    <p:sldId id="294" r:id="rId32"/>
    <p:sldId id="295" r:id="rId33"/>
    <p:sldId id="296" r:id="rId34"/>
    <p:sldId id="287" r:id="rId35"/>
    <p:sldId id="276" r:id="rId36"/>
    <p:sldId id="286" r:id="rId37"/>
    <p:sldId id="288" r:id="rId38"/>
    <p:sldId id="297" r:id="rId39"/>
    <p:sldId id="299" r:id="rId40"/>
    <p:sldId id="300" r:id="rId41"/>
    <p:sldId id="301" r:id="rId42"/>
    <p:sldId id="258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1B46A-DA4B-421A-A6D3-722833060BB8}" v="11" dt="2021-10-14T09:12:56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3" Type="http://schemas.openxmlformats.org/officeDocument/2006/relationships/customXml" Target="../customXml/item3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customXml" Target="../customXml/item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ra Štajnerová" userId="D+5OxM90kSLEISZpdE43ofLg9emk27eSeMZ69gc5gAQ=" providerId="None" clId="Web-{AF11B46A-DA4B-421A-A6D3-722833060BB8}"/>
    <pc:docChg chg="modSld">
      <pc:chgData name="Petra Štajnerová" userId="D+5OxM90kSLEISZpdE43ofLg9emk27eSeMZ69gc5gAQ=" providerId="None" clId="Web-{AF11B46A-DA4B-421A-A6D3-722833060BB8}" dt="2021-10-14T09:12:56.243" v="10" actId="20577"/>
      <pc:docMkLst>
        <pc:docMk/>
      </pc:docMkLst>
      <pc:sldChg chg="modSp">
        <pc:chgData name="Petra Štajnerová" userId="D+5OxM90kSLEISZpdE43ofLg9emk27eSeMZ69gc5gAQ=" providerId="None" clId="Web-{AF11B46A-DA4B-421A-A6D3-722833060BB8}" dt="2021-10-14T09:12:56.243" v="10" actId="20577"/>
        <pc:sldMkLst>
          <pc:docMk/>
          <pc:sldMk cId="3156802010" sldId="256"/>
        </pc:sldMkLst>
        <pc:spChg chg="mod">
          <ac:chgData name="Petra Štajnerová" userId="D+5OxM90kSLEISZpdE43ofLg9emk27eSeMZ69gc5gAQ=" providerId="None" clId="Web-{AF11B46A-DA4B-421A-A6D3-722833060BB8}" dt="2021-10-14T09:12:56.243" v="10" actId="20577"/>
          <ac:spMkLst>
            <pc:docMk/>
            <pc:sldMk cId="3156802010" sldId="256"/>
            <ac:spMk id="2" creationId="{7F4E658A-C8BC-3D4B-BBB4-793DD0EF8F7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191BF-2FE5-46B8-9A87-8FE1674F5C66}" type="datetimeFigureOut">
              <a:rPr lang="nb-NO" smtClean="0"/>
              <a:t>21.10.2021</a:t>
            </a:fld>
            <a:endParaRPr lang="nb-NO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nb-NO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C57E9-1E80-4992-81FB-3962B5403707}" type="slidenum">
              <a:rPr lang="nb-NO" smtClean="0"/>
              <a:t>‹Nr.›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52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BLAFUJ,</a:t>
            </a:r>
            <a:r>
              <a:rPr lang="cs-CZ" baseline="0" dirty="0"/>
              <a:t> KDYŽ PROHRÁVÁŠ. KONTROLUJ, KDYŽ VYHRÁVÁŠ.</a:t>
            </a:r>
            <a:endParaRPr lang="nb-NO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C57E9-1E80-4992-81FB-3962B5403707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7729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Gerhard Roth: VÝVOJ A DIAGNOSTIKA OSOBNOSTI</a:t>
            </a:r>
            <a:endParaRPr lang="nb-NO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C57E9-1E80-4992-81FB-3962B5403707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5036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Hypofýza,</a:t>
            </a:r>
            <a:r>
              <a:rPr lang="cs-CZ" baseline="0" dirty="0"/>
              <a:t> Centrální amygdala, Pons Varoli – Bazolaterální amygdala, Ventrální tegmentální oblast – Přední cingulární kortex, Ventromediální/orbitofrontální prefrontální kortex – Dorzolaterální prefrontální kortex, Ventrolaterální prefrontální kortex, Brocovo centrum řeči, Wernickeovo centrum řeči</a:t>
            </a:r>
            <a:endParaRPr lang="nb-NO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C57E9-1E80-4992-81FB-3962B540370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428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KANÁL</a:t>
            </a:r>
            <a:endParaRPr lang="nb-NO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1C57E9-1E80-4992-81FB-3962B5403707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3543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FD899-E888-2F47-AC93-4827C122C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477B7E1-3C43-E04D-95E4-39AF6CFBF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E81D5C-62A9-004F-A0CC-3B7281A4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58828C-F5C0-0E44-8DCF-14B7B04F8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9361BC-5C5D-5B4E-A792-FC188C55B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9234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68B285-ACDF-AE4D-9F1C-3B5E68CCE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DE44075-9106-DC4A-B6E7-EF7EE9CDDC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EB9BEC-C765-D648-8809-1610017A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C3F09E-DC91-0643-B66F-990729533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16338D7-CE57-A545-A44E-AFC8D9EEA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55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5F4EEC0-5884-BD4F-B7B2-1ECF7DEEF5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BB105FF-9622-D448-8891-608C418A5B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38B0B5-92B5-224A-95E1-B300FDD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5C935F-49CD-EC4A-B53A-84E5AB3C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B127045-86DA-BB46-9540-2689592D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4134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56A0-078E-234B-AE72-32264CE2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0D33B8-24B0-D342-BAE1-A756117FB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B0959A4-95C7-D045-B612-3944881B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DE4F2FD-6DCC-3740-8EB9-ACA6A491A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DE847E-EBD1-EB45-B620-1AF8863BF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194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6EEE63-C42A-F945-B741-6CD3C6D52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C11E53-F33C-9343-B696-647DA8559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C82B46-41B6-494D-AAF3-5CDCC15AA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A40103-3C4D-9944-9CD9-6E960F7F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B625BD8-7D81-B842-84A3-DE060FD7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973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5627B2-6B67-BE4C-A0AD-747CBA06B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ECC7F7-724B-E444-935A-3D5D928AED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84D1315-D852-7743-B728-B713822A55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69593B-A9AA-3841-90F8-834101B9C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7B77FAE-0402-234A-8631-123CC178F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3640D08-16E2-7F49-B159-1ED7DCE69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1491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7BF24-CBAC-C44F-9409-3A6B4CF9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D45FF37-5AFD-1243-843F-A64A5D71C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5C88230-F5FF-3347-A2EB-435DFB9F5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B3E9B5D-093B-714A-89DB-6F39B7246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F867EDB-DC2D-9046-89DC-E6B51138C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A57E699-CF0E-8145-A7D2-9A465FE3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A25719E-06CB-D445-B1F8-7C1EC1F2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8B3A883-7380-9B43-87EC-EC6C06169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2195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5E796A-1FC1-7A49-8DFF-FB3AE28D4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4521773-6EBC-BC41-A456-717030FF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99744C7-C493-7D43-A448-0B1F6662D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0269B4-6607-4841-B9E3-F81F95DC3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310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AAFEA4C-2BC8-494D-B370-8D525765D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E734681-A55F-A446-A36A-7420EE01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C59D23-5E37-6748-9021-7FD7500CA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529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81A34-4762-7344-B849-92E36D9D8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2B77D7-A104-5942-A30D-D82B136D1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419279F-B80E-4D4D-8CE9-1D42C99BE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5FFD841-6799-C743-AF7E-24F3DA95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F782964-3AE5-954A-BE98-E1CF021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AC7AD92-D946-4B47-84AA-9405DB43F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12303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7AF07A-3711-FA40-8F29-2105B1CAC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B980E68-7D0B-4543-BC7C-FB5BEA466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ABF7058-A902-104D-A817-8E70DB237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B0713C-B40A-5944-AB50-E786CCFB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3A2F9C5-C509-984A-A53D-71375B530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3BEF027-82C6-104A-A9F7-7AE214A3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515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F40BAE9-E08A-E443-91C8-18BC88A7F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C29C162-91B6-7440-82FD-1B96CCDA1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EE6F0D-E4A5-EE40-85F7-B496FBBA7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2608-C83B-0D41-B020-D32C95498E87}" type="datetimeFigureOut">
              <a:rPr lang="de-DE" smtClean="0"/>
              <a:t>21.10.21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58D0F4-E90A-7A4C-BC71-A91DE14ADB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90F2A9-FBBB-5C4F-A2B7-74BE491B2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7EC4C3-8C60-6446-86D7-596CBC57F909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261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4E658A-C8BC-3D4B-BBB4-793DD0EF8F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135437"/>
          </a:xfrm>
        </p:spPr>
        <p:txBody>
          <a:bodyPr>
            <a:noAutofit/>
          </a:bodyPr>
          <a:lstStyle/>
          <a:p>
            <a:r>
              <a:rPr lang="de-DE" sz="8000" b="1" dirty="0"/>
              <a:t>Od roušky</a:t>
            </a:r>
            <a:br>
              <a:rPr lang="de-DE" sz="8000" b="1" dirty="0"/>
            </a:br>
            <a:r>
              <a:rPr lang="cs-CZ" sz="8000" b="1" dirty="0"/>
              <a:t>k terapeutickému postoji</a:t>
            </a:r>
            <a:endParaRPr lang="de-DE" sz="8000" b="1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7FC4695-4E82-3549-8BD3-0041796A1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23470"/>
            <a:ext cx="9144000" cy="642552"/>
          </a:xfrm>
        </p:spPr>
        <p:txBody>
          <a:bodyPr>
            <a:normAutofit/>
          </a:bodyPr>
          <a:lstStyle/>
          <a:p>
            <a:r>
              <a:rPr lang="de-DE" dirty="0"/>
              <a:t>JOSEAS R. HELMES, Brandenburg</a:t>
            </a:r>
          </a:p>
        </p:txBody>
      </p:sp>
    </p:spTree>
    <p:extLst>
      <p:ext uri="{BB962C8B-B14F-4D97-AF65-F5344CB8AC3E}">
        <p14:creationId xmlns:p14="http://schemas.microsoft.com/office/powerpoint/2010/main" val="31568020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BF06C-04F6-3848-ACE7-4BD398E6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>
                <a:solidFill>
                  <a:schemeClr val="bg1">
                    <a:lumMod val="75000"/>
                  </a:schemeClr>
                </a:solidFill>
              </a:rPr>
              <a:t>MIMI</a:t>
            </a:r>
            <a:r>
              <a:rPr lang="cs-CZ" sz="6000" b="1" dirty="0">
                <a:solidFill>
                  <a:schemeClr val="bg1">
                    <a:lumMod val="75000"/>
                  </a:schemeClr>
                </a:solidFill>
              </a:rPr>
              <a:t>CKÉ REAKCE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EB4B3B-E68D-B940-80A1-A18C256D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3"/>
            <a:ext cx="10515600" cy="4743579"/>
          </a:xfr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Mimické reakce jsou nevědomě řízeny limbickými centry (amygdala, insulární kortex) a do určité míry spolehlivě sdělují myšlenky, pocity 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 osobnostní rysy, pokud se je člověk naučí identifikovat.</a:t>
            </a:r>
          </a:p>
          <a:p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„Problesknou“ během prvních 200-300 milisekund, než je člověk dokáže vědomě kontrolovat. Toto krátké „problesknutí“ vnímáme většinou nevědomky, ale vědomé vnímání můžeme natrénovat.</a:t>
            </a:r>
          </a:p>
          <a:p>
            <a:endParaRPr lang="de-DE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Tyto poznatky jsou ale spolehlivé jen do určité míry a musíme je doplnit dalšími prostředky, např. pozorováním </a:t>
            </a:r>
            <a:r>
              <a:rPr lang="de-DE" b="1" dirty="0"/>
              <a:t>postoje těla </a:t>
            </a:r>
            <a:br>
              <a:rPr lang="de-DE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a </a:t>
            </a:r>
            <a:r>
              <a:rPr lang="de-DE" b="1" dirty="0"/>
              <a:t>intonace</a:t>
            </a:r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4069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6E1D7-8B77-F042-98F6-5C8D5D0E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 co půjde v následujících minutách</a:t>
            </a:r>
            <a:r>
              <a:rPr lang="de-DE" b="1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1F302-ECD4-0446-B454-5F33E8AFF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vůbec můžeme v našem kontextu změnit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cs-CZ" dirty="0"/>
              <a:t>Které terapeutické nástroje jsou vhodné pro podporu změny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cs-CZ" dirty="0"/>
              <a:t>Máme již takové nástroje k dispozici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cs-CZ" dirty="0"/>
              <a:t>Pokud ano, jak je máme použít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842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Čtyři úrovně osobnosti v mozku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74271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Čtyři úrovně osobnosti v mozku</a:t>
            </a:r>
            <a:br>
              <a:rPr lang="de-DE" dirty="0"/>
            </a:b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6214C43-7BD9-A640-A4E4-E5AEE1AC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010" y="1875354"/>
            <a:ext cx="5950623" cy="4460789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74B6579-2EA2-9B4B-9C90-08FFCF492C10}"/>
              </a:ext>
            </a:extLst>
          </p:cNvPr>
          <p:cNvSpPr txBox="1"/>
          <p:nvPr/>
        </p:nvSpPr>
        <p:spPr>
          <a:xfrm>
            <a:off x="2881010" y="1506022"/>
            <a:ext cx="621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Tato část přednášky vychází z citací z: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944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Čtyři úrovně osobnosti v mozku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5D9DFB-ECE7-D240-B77F-BED0FFCDC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97" y="1690688"/>
            <a:ext cx="2794000" cy="24384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895B8B-FB44-BB45-B41A-96A527CD4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7335" y="1690688"/>
            <a:ext cx="2794000" cy="24384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2645259-B7AB-D542-9988-A538B4439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0919" y="1690688"/>
            <a:ext cx="2794000" cy="24384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A9118F0-8A80-C447-AD4B-05302CD2FB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4503" y="1690688"/>
            <a:ext cx="2794000" cy="24384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C50FCCC-DE72-0541-AF65-4BFF15D999B1}"/>
              </a:ext>
            </a:extLst>
          </p:cNvPr>
          <p:cNvSpPr txBox="1"/>
          <p:nvPr/>
        </p:nvSpPr>
        <p:spPr>
          <a:xfrm>
            <a:off x="213497" y="4467642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ZÁKLADNÍ</a:t>
            </a:r>
            <a:endParaRPr lang="de-DE" sz="3600" b="1" dirty="0">
              <a:solidFill>
                <a:srgbClr val="FF0000"/>
              </a:solidFill>
            </a:endParaRPr>
          </a:p>
          <a:p>
            <a:pPr algn="ctr"/>
            <a:r>
              <a:rPr lang="cs-CZ" sz="2000" dirty="0"/>
              <a:t>Dolní limbická úroveň</a:t>
            </a:r>
            <a:endParaRPr lang="de-DE" sz="2000" dirty="0"/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DC5B86-1175-9A43-B98B-73B22B8DD6AC}"/>
              </a:ext>
            </a:extLst>
          </p:cNvPr>
          <p:cNvSpPr txBox="1"/>
          <p:nvPr/>
        </p:nvSpPr>
        <p:spPr>
          <a:xfrm>
            <a:off x="3302000" y="4129088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600" b="1" dirty="0">
                <a:solidFill>
                  <a:srgbClr val="FFC000"/>
                </a:solidFill>
              </a:rPr>
              <a:t>EMO</a:t>
            </a:r>
            <a:r>
              <a:rPr lang="cs-CZ" sz="3600" b="1" dirty="0">
                <a:solidFill>
                  <a:srgbClr val="FFC000"/>
                </a:solidFill>
              </a:rPr>
              <a:t>ČNÍ</a:t>
            </a:r>
            <a:endParaRPr lang="de-DE" sz="3600" b="1" dirty="0">
              <a:solidFill>
                <a:srgbClr val="FFC000"/>
              </a:solidFill>
            </a:endParaRPr>
          </a:p>
          <a:p>
            <a:pPr algn="ctr"/>
            <a:r>
              <a:rPr lang="cs-CZ" sz="2000" dirty="0"/>
              <a:t>Střední </a:t>
            </a:r>
            <a:r>
              <a:rPr lang="de-DE" sz="2000" dirty="0"/>
              <a:t>limbi</a:t>
            </a:r>
            <a:r>
              <a:rPr lang="cs-CZ" sz="2000" dirty="0"/>
              <a:t>cká úroveň</a:t>
            </a:r>
            <a:endParaRPr lang="de-DE" sz="2000" dirty="0"/>
          </a:p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3173B4D-7AA5-454B-8318-E490301F0C8A}"/>
              </a:ext>
            </a:extLst>
          </p:cNvPr>
          <p:cNvSpPr txBox="1"/>
          <p:nvPr/>
        </p:nvSpPr>
        <p:spPr>
          <a:xfrm>
            <a:off x="6024434" y="4467642"/>
            <a:ext cx="3046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</a:rPr>
              <a:t>SPOLEČENSKÁ</a:t>
            </a:r>
            <a:endParaRPr lang="de-DE" sz="3600" b="1" dirty="0">
              <a:solidFill>
                <a:srgbClr val="92D050"/>
              </a:solidFill>
            </a:endParaRPr>
          </a:p>
          <a:p>
            <a:pPr algn="ctr"/>
            <a:r>
              <a:rPr lang="cs-CZ" sz="2000" dirty="0"/>
              <a:t>Horní </a:t>
            </a:r>
            <a:r>
              <a:rPr lang="de-DE" sz="2000" dirty="0"/>
              <a:t>limbi</a:t>
            </a:r>
            <a:r>
              <a:rPr lang="cs-CZ" sz="2000" dirty="0"/>
              <a:t>cká úroveň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C399EF6-DF98-9B43-953A-63FD8EA6302F}"/>
              </a:ext>
            </a:extLst>
          </p:cNvPr>
          <p:cNvSpPr txBox="1"/>
          <p:nvPr/>
        </p:nvSpPr>
        <p:spPr>
          <a:xfrm>
            <a:off x="8633769" y="3990588"/>
            <a:ext cx="3957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3600" b="1" dirty="0">
                <a:solidFill>
                  <a:srgbClr val="0070C0"/>
                </a:solidFill>
              </a:rPr>
              <a:t>RA</a:t>
            </a:r>
            <a:r>
              <a:rPr lang="cs-CZ" sz="3600" b="1" dirty="0">
                <a:solidFill>
                  <a:srgbClr val="0070C0"/>
                </a:solidFill>
              </a:rPr>
              <a:t>CIONÁLNÍ</a:t>
            </a:r>
            <a:endParaRPr lang="de-DE" sz="3600" b="1" dirty="0">
              <a:solidFill>
                <a:srgbClr val="0070C0"/>
              </a:solidFill>
            </a:endParaRPr>
          </a:p>
          <a:p>
            <a:pPr algn="ctr"/>
            <a:r>
              <a:rPr lang="de-DE" sz="2000" dirty="0"/>
              <a:t>Kognitiv</a:t>
            </a:r>
            <a:r>
              <a:rPr lang="cs-CZ" sz="2000" dirty="0"/>
              <a:t>ně</a:t>
            </a:r>
            <a:r>
              <a:rPr lang="de-DE" sz="2000" dirty="0"/>
              <a:t>-</a:t>
            </a:r>
            <a:r>
              <a:rPr lang="cs-CZ" sz="2000" dirty="0"/>
              <a:t>jazyková úroveň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863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Strichzeichnung, Vektorgrafiken enthält.&#10;&#10;Automatisch generierte Beschreibung">
            <a:extLst>
              <a:ext uri="{FF2B5EF4-FFF2-40B4-BE49-F238E27FC236}">
                <a16:creationId xmlns:a16="http://schemas.microsoft.com/office/drawing/2014/main" id="{87848582-E77B-CE4B-9DB6-51997A0B0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351" y="1162523"/>
            <a:ext cx="2658511" cy="352068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86F6CA-D656-0642-8A21-E7933F2C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000" b="1" dirty="0">
                <a:solidFill>
                  <a:srgbClr val="FF0000"/>
                </a:solidFill>
              </a:rPr>
              <a:t>ZÁKLADNÍ</a:t>
            </a:r>
            <a:endParaRPr lang="de-DE" sz="8000" b="1" dirty="0">
              <a:solidFill>
                <a:srgbClr val="FF000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2B920B-CFDC-F64C-BEA9-9FD7077F1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66189" cy="4351338"/>
          </a:xfrm>
        </p:spPr>
        <p:txBody>
          <a:bodyPr>
            <a:normAutofit/>
          </a:bodyPr>
          <a:lstStyle/>
          <a:p>
            <a:r>
              <a:rPr lang="cs-CZ" sz="2400" b="1" dirty="0"/>
              <a:t>Úroveň nevědomě působících, vrozených reakcí a podnětů</a:t>
            </a:r>
            <a:r>
              <a:rPr lang="de-DE" sz="2400" b="1" dirty="0"/>
              <a:t>: </a:t>
            </a:r>
            <a:br>
              <a:rPr lang="cs-CZ" sz="2400" b="1" dirty="0"/>
            </a:br>
            <a:r>
              <a:rPr lang="cs-CZ" sz="2400" dirty="0"/>
              <a:t>spánek – bdění, příjem potravy, sexualita, agrese – obrana – útěk, dominance, vztek atd.</a:t>
            </a:r>
            <a:endParaRPr lang="de-DE" sz="2400" dirty="0"/>
          </a:p>
          <a:p>
            <a:pPr marL="0" indent="0">
              <a:buNone/>
            </a:pPr>
            <a:endParaRPr lang="de-DE" sz="1000" dirty="0"/>
          </a:p>
          <a:p>
            <a:r>
              <a:rPr lang="cs-CZ" sz="2400" dirty="0"/>
              <a:t>Tato úroveň je převážně podmíněna </a:t>
            </a:r>
            <a:r>
              <a:rPr lang="de-DE" sz="2400" dirty="0"/>
              <a:t>geneti</a:t>
            </a:r>
            <a:r>
              <a:rPr lang="cs-CZ" sz="2400" dirty="0"/>
              <a:t>cky </a:t>
            </a:r>
            <a:r>
              <a:rPr lang="de-DE" sz="2400" dirty="0"/>
              <a:t>-</a:t>
            </a:r>
            <a:r>
              <a:rPr lang="cs-CZ" sz="2400" dirty="0"/>
              <a:t> </a:t>
            </a:r>
            <a:r>
              <a:rPr lang="de-DE" sz="2400" dirty="0"/>
              <a:t>epigeneti</a:t>
            </a:r>
            <a:r>
              <a:rPr lang="cs-CZ" sz="2400" dirty="0"/>
              <a:t>cky, </a:t>
            </a:r>
            <a:br>
              <a:rPr lang="cs-CZ" sz="2400" dirty="0"/>
            </a:br>
            <a:r>
              <a:rPr lang="cs-CZ" sz="2400" dirty="0"/>
              <a:t>příp. vlivy před narozením a vytváří náš </a:t>
            </a:r>
            <a:r>
              <a:rPr lang="cs-CZ" sz="2400" b="1" dirty="0"/>
              <a:t>t</a:t>
            </a:r>
            <a:r>
              <a:rPr lang="de-DE" sz="2400" b="1" dirty="0"/>
              <a:t>emperament</a:t>
            </a:r>
            <a:r>
              <a:rPr lang="de-DE" sz="2400" dirty="0"/>
              <a:t>.</a:t>
            </a:r>
          </a:p>
          <a:p>
            <a:endParaRPr lang="de-DE" sz="1000" dirty="0"/>
          </a:p>
          <a:p>
            <a:r>
              <a:rPr lang="cs-CZ" b="1" dirty="0"/>
              <a:t>Zkušenostmi a výchovou téměř neovlivnitelné</a:t>
            </a:r>
            <a:r>
              <a:rPr lang="de-DE" b="1" dirty="0"/>
              <a:t>.</a:t>
            </a:r>
          </a:p>
          <a:p>
            <a:endParaRPr lang="de-DE" sz="1000" dirty="0"/>
          </a:p>
          <a:p>
            <a:r>
              <a:rPr lang="cs-CZ" sz="2400" dirty="0"/>
              <a:t>Sem patří</a:t>
            </a:r>
            <a:r>
              <a:rPr lang="de-DE" sz="2400" dirty="0"/>
              <a:t> </a:t>
            </a:r>
            <a:r>
              <a:rPr lang="cs-CZ" sz="2400" b="1" dirty="0"/>
              <a:t>základní osobnostní rysy</a:t>
            </a:r>
            <a:r>
              <a:rPr lang="de-DE" sz="2400" dirty="0"/>
              <a:t> </a:t>
            </a:r>
            <a:r>
              <a:rPr lang="cs-CZ" sz="2400" dirty="0"/>
              <a:t>jako otevřenost – uzavřenost, sebevědomí, kreativita, přístup k rizikům, přesnost, pořádkumilovnost, spolehlivost, vědomí odpovědnosti</a:t>
            </a:r>
            <a:r>
              <a:rPr lang="de-DE" sz="2400" dirty="0"/>
              <a:t>.</a:t>
            </a:r>
          </a:p>
          <a:p>
            <a:endParaRPr lang="de-DE" sz="2400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A0DC2A-B01F-5F4F-A2C0-E622CF909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241" y="151560"/>
            <a:ext cx="1763584" cy="15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29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Person, Wand, drinnen, Baby enthält.&#10;&#10;Automatisch generierte Beschreibung">
            <a:extLst>
              <a:ext uri="{FF2B5EF4-FFF2-40B4-BE49-F238E27FC236}">
                <a16:creationId xmlns:a16="http://schemas.microsoft.com/office/drawing/2014/main" id="{2B2DAE51-9223-BC44-AEBE-3D2B8D020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696" y="2467962"/>
            <a:ext cx="2224213" cy="266905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EDD0E15-954D-7447-8B01-994F7B74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8000" b="1" dirty="0">
                <a:solidFill>
                  <a:srgbClr val="FFC000"/>
                </a:solidFill>
              </a:rPr>
              <a:t>EMO</a:t>
            </a:r>
            <a:r>
              <a:rPr lang="cs-CZ" sz="8000" b="1" dirty="0">
                <a:solidFill>
                  <a:srgbClr val="FFC000"/>
                </a:solidFill>
              </a:rPr>
              <a:t>ČNÍ</a:t>
            </a:r>
            <a:endParaRPr lang="de-DE" sz="80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60E109-B550-3845-8362-97BDC177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58416" cy="4351338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Úroveň nezapamatovatelné emoční podmíněnosti</a:t>
            </a:r>
            <a:endParaRPr lang="de-DE" sz="2400" b="1" dirty="0"/>
          </a:p>
          <a:p>
            <a:endParaRPr lang="de-DE" sz="1100" dirty="0"/>
          </a:p>
          <a:p>
            <a:r>
              <a:rPr lang="cs-CZ" sz="2400" dirty="0"/>
              <a:t>Navázání základních emocí</a:t>
            </a:r>
            <a:r>
              <a:rPr lang="de-DE" sz="2400" dirty="0"/>
              <a:t> (</a:t>
            </a:r>
            <a:r>
              <a:rPr lang="cs-CZ" sz="2400" dirty="0"/>
              <a:t>strach, radost, štěstí, opovržení, odpor, zvídavost, naděje, zklamání a očekávání</a:t>
            </a:r>
            <a:r>
              <a:rPr lang="de-DE" sz="2400" dirty="0"/>
              <a:t>) </a:t>
            </a:r>
            <a:r>
              <a:rPr lang="cs-CZ" sz="2400" dirty="0"/>
              <a:t>na</a:t>
            </a:r>
            <a:r>
              <a:rPr lang="de-DE" sz="2400" dirty="0"/>
              <a:t> individu</a:t>
            </a:r>
            <a:r>
              <a:rPr lang="cs-CZ" sz="2400" dirty="0"/>
              <a:t>ální životní poměry</a:t>
            </a:r>
            <a:endParaRPr lang="de-DE" sz="1100" dirty="0"/>
          </a:p>
          <a:p>
            <a:r>
              <a:rPr lang="cs-CZ" sz="2400" dirty="0"/>
              <a:t>Zde se vyvíjí </a:t>
            </a:r>
            <a:r>
              <a:rPr lang="cs-CZ" sz="2400" b="1" dirty="0"/>
              <a:t>nevědomé vnímání emočních komunikativních signálů</a:t>
            </a:r>
            <a:r>
              <a:rPr lang="de-DE" sz="2400" dirty="0"/>
              <a:t> (</a:t>
            </a:r>
            <a:r>
              <a:rPr lang="cs-CZ" sz="2400" dirty="0"/>
              <a:t>m</a:t>
            </a:r>
            <a:r>
              <a:rPr lang="de-DE" sz="2400" dirty="0"/>
              <a:t>imik</a:t>
            </a:r>
            <a:r>
              <a:rPr lang="cs-CZ" sz="2400" dirty="0"/>
              <a:t>a, gesta, postoj těla, feromony</a:t>
            </a:r>
            <a:r>
              <a:rPr lang="de-DE" sz="2400" dirty="0"/>
              <a:t>).</a:t>
            </a:r>
          </a:p>
          <a:p>
            <a:r>
              <a:rPr lang="cs-CZ" sz="2400" dirty="0"/>
              <a:t>Tato úroveň vytváří spolu s první úrovní (t</a:t>
            </a:r>
            <a:r>
              <a:rPr lang="de-DE" sz="2400" dirty="0"/>
              <a:t>emperament) </a:t>
            </a:r>
            <a:r>
              <a:rPr lang="cs-CZ" sz="2400" dirty="0"/>
              <a:t>jádro naší osobnosti</a:t>
            </a:r>
            <a:r>
              <a:rPr lang="de-DE" sz="2400" dirty="0"/>
              <a:t>.</a:t>
            </a:r>
          </a:p>
          <a:p>
            <a:r>
              <a:rPr lang="cs-CZ" sz="2400" dirty="0"/>
              <a:t>Toto jádro se vyvíjí v prvních letech života a </a:t>
            </a:r>
            <a:r>
              <a:rPr lang="cs-CZ" b="1" dirty="0"/>
              <a:t>může se v dospívání </a:t>
            </a:r>
            <a:br>
              <a:rPr lang="cs-CZ" b="1" dirty="0"/>
            </a:br>
            <a:r>
              <a:rPr lang="cs-CZ" b="1" dirty="0"/>
              <a:t>a dospělosti změnit jen výrazným emočním nebo dlouhodobým vývojem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E76D144-36A7-D247-A81F-AA5227E8B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0630" y="0"/>
            <a:ext cx="2100649" cy="18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033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D0E15-954D-7447-8B01-994F7B74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8000" b="1" dirty="0">
                <a:solidFill>
                  <a:srgbClr val="92D050"/>
                </a:solidFill>
              </a:rPr>
              <a:t>SPOLEČENSKÁ</a:t>
            </a:r>
            <a:endParaRPr lang="de-DE" sz="8000" dirty="0">
              <a:solidFill>
                <a:srgbClr val="92D05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60E109-B550-3845-8362-97BDC177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11281" cy="4351338"/>
          </a:xfrm>
        </p:spPr>
        <p:txBody>
          <a:bodyPr>
            <a:normAutofit/>
          </a:bodyPr>
          <a:lstStyle/>
          <a:p>
            <a:r>
              <a:rPr lang="cs-CZ" sz="2400" b="1" dirty="0"/>
              <a:t>Úroveň vědomého emočního sociálního učení</a:t>
            </a:r>
            <a:r>
              <a:rPr lang="de-DE" sz="2400" dirty="0"/>
              <a:t> </a:t>
            </a:r>
            <a:r>
              <a:rPr lang="cs-CZ" sz="2400" dirty="0"/>
              <a:t>jako přizpůsobení sociálnímu prostředí</a:t>
            </a:r>
            <a:r>
              <a:rPr lang="de-DE" sz="2400" dirty="0"/>
              <a:t>: </a:t>
            </a:r>
            <a:r>
              <a:rPr lang="cs-CZ" sz="2400" dirty="0"/>
              <a:t>usilování o zisk a úspěch, uznání/sláva, přátelství, láska, sociální blízkost, ochota pomáhat, morálka, etika</a:t>
            </a:r>
            <a:r>
              <a:rPr lang="de-DE" sz="2400" dirty="0"/>
              <a:t>.</a:t>
            </a:r>
          </a:p>
          <a:p>
            <a:endParaRPr lang="de-DE" sz="1000" dirty="0"/>
          </a:p>
          <a:p>
            <a:r>
              <a:rPr lang="cs-CZ" sz="2400" dirty="0"/>
              <a:t>Vyvíjí se v pozdním dětství a dospívání. Je výrazně ovlivněna sociálně-emočními zkušenostmi</a:t>
            </a:r>
            <a:r>
              <a:rPr lang="de-DE" sz="2400" dirty="0"/>
              <a:t>. </a:t>
            </a:r>
          </a:p>
          <a:p>
            <a:r>
              <a:rPr lang="cs-CZ" sz="2400" dirty="0"/>
              <a:t>Proto ji </a:t>
            </a:r>
            <a:r>
              <a:rPr lang="cs-CZ" b="1" dirty="0"/>
              <a:t>lze změnit jen sociálně-emočně</a:t>
            </a:r>
            <a:r>
              <a:rPr lang="de-DE" dirty="0"/>
              <a:t>.</a:t>
            </a:r>
          </a:p>
          <a:p>
            <a:endParaRPr lang="de-DE" sz="1000" dirty="0"/>
          </a:p>
          <a:p>
            <a:r>
              <a:rPr lang="cs-CZ" sz="2400" dirty="0"/>
              <a:t>Na této úrovni se určuje, jak se mohou vlastnosti našeho osobnostního jádra, zejména usilování o </a:t>
            </a:r>
            <a:r>
              <a:rPr lang="cs-CZ" sz="2400" b="1" dirty="0"/>
              <a:t>moc, vazbu</a:t>
            </a:r>
            <a:r>
              <a:rPr lang="de-DE" sz="2400" dirty="0"/>
              <a:t> </a:t>
            </a:r>
            <a:r>
              <a:rPr lang="cs-CZ" sz="2400" dirty="0"/>
              <a:t>a</a:t>
            </a:r>
            <a:r>
              <a:rPr lang="de-DE" sz="2400" dirty="0"/>
              <a:t> </a:t>
            </a:r>
            <a:r>
              <a:rPr lang="cs-CZ" sz="2400" b="1" dirty="0"/>
              <a:t>výkon</a:t>
            </a:r>
            <a:r>
              <a:rPr lang="de-DE" sz="2400" dirty="0"/>
              <a:t>, </a:t>
            </a:r>
            <a:r>
              <a:rPr lang="cs-CZ" sz="2400" dirty="0"/>
              <a:t>skloubit s požadavky a normami</a:t>
            </a:r>
            <a:r>
              <a:rPr lang="de-DE" sz="2400" dirty="0"/>
              <a:t>.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C565C19-8A95-0C49-B801-8FB83A9E4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786" y="149899"/>
            <a:ext cx="1920103" cy="1675726"/>
          </a:xfrm>
          <a:prstGeom prst="rect">
            <a:avLst/>
          </a:prstGeom>
        </p:spPr>
      </p:pic>
      <p:pic>
        <p:nvPicPr>
          <p:cNvPr id="8" name="Grafik 7" descr="Ein Bild, das Boden, Person, drinnen, Wand enthält.&#10;&#10;Automatisch generierte Beschreibung">
            <a:extLst>
              <a:ext uri="{FF2B5EF4-FFF2-40B4-BE49-F238E27FC236}">
                <a16:creationId xmlns:a16="http://schemas.microsoft.com/office/drawing/2014/main" id="{E82CA7FD-FFF0-BF4B-AB49-C74DCAFFD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110" y="2611635"/>
            <a:ext cx="2639036" cy="213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960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DD0E15-954D-7447-8B01-994F7B74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8000" b="1" dirty="0">
                <a:solidFill>
                  <a:srgbClr val="0070C0"/>
                </a:solidFill>
              </a:rPr>
              <a:t>RA</a:t>
            </a:r>
            <a:r>
              <a:rPr lang="cs-CZ" sz="8000" b="1" dirty="0">
                <a:solidFill>
                  <a:srgbClr val="0070C0"/>
                </a:solidFill>
              </a:rPr>
              <a:t>CIONÁLNÍ</a:t>
            </a:r>
            <a:endParaRPr lang="de-DE" sz="8000" dirty="0">
              <a:solidFill>
                <a:srgbClr val="0070C0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60E109-B550-3845-8362-97BDC177E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63964"/>
          </a:xfrm>
        </p:spPr>
        <p:txBody>
          <a:bodyPr>
            <a:normAutofit/>
          </a:bodyPr>
          <a:lstStyle/>
          <a:p>
            <a:r>
              <a:rPr lang="cs-CZ" sz="2400" b="1" dirty="0"/>
              <a:t>Úroveň vědomé jazykově-racionální komunikace</a:t>
            </a:r>
            <a:r>
              <a:rPr lang="de-DE" sz="2400" b="1" dirty="0"/>
              <a:t>:</a:t>
            </a:r>
          </a:p>
          <a:p>
            <a:endParaRPr lang="de-DE" sz="1000" dirty="0"/>
          </a:p>
          <a:p>
            <a:r>
              <a:rPr lang="cs-CZ" sz="2400" dirty="0"/>
              <a:t>Vědomé plánování jednání, vysvětlování světa, ospravedlňování vlastního chování před sebou i ostatními</a:t>
            </a:r>
            <a:r>
              <a:rPr lang="de-DE" sz="2400" dirty="0"/>
              <a:t>.</a:t>
            </a:r>
          </a:p>
          <a:p>
            <a:endParaRPr lang="de-DE" sz="1000" dirty="0"/>
          </a:p>
          <a:p>
            <a:r>
              <a:rPr lang="cs-CZ" sz="2400" dirty="0"/>
              <a:t>Vzniká relativně pozdě a po celý život se mění</a:t>
            </a:r>
            <a:r>
              <a:rPr lang="de-DE" sz="2400" dirty="0"/>
              <a:t>. </a:t>
            </a:r>
            <a:r>
              <a:rPr lang="cs-CZ" sz="2400" dirty="0"/>
              <a:t>V zásadě se mění na základě jazykové interakce</a:t>
            </a:r>
            <a:r>
              <a:rPr lang="de-DE" sz="2400" dirty="0"/>
              <a:t>.</a:t>
            </a:r>
          </a:p>
          <a:p>
            <a:endParaRPr lang="de-DE" sz="1000" dirty="0"/>
          </a:p>
          <a:p>
            <a:r>
              <a:rPr lang="cs-CZ" sz="2400" dirty="0"/>
              <a:t>Na této úrovni se učíme, jak se máme</a:t>
            </a:r>
            <a:r>
              <a:rPr lang="de-DE" sz="2400" dirty="0"/>
              <a:t> </a:t>
            </a:r>
            <a:r>
              <a:rPr lang="cs-CZ" sz="2400" b="1" dirty="0"/>
              <a:t>prezentovat</a:t>
            </a:r>
            <a:r>
              <a:rPr lang="de-DE" sz="2400" dirty="0"/>
              <a:t>, </a:t>
            </a:r>
            <a:r>
              <a:rPr lang="cs-CZ" sz="2400" dirty="0"/>
              <a:t>abychom se posouvali vpřed</a:t>
            </a:r>
            <a:r>
              <a:rPr lang="de-DE" sz="2400" dirty="0"/>
              <a:t>.</a:t>
            </a:r>
          </a:p>
          <a:p>
            <a:endParaRPr lang="de-DE" sz="1000" dirty="0"/>
          </a:p>
          <a:p>
            <a:r>
              <a:rPr lang="cs-CZ" sz="2400" dirty="0"/>
              <a:t>Odchylky mezi touto úrovní a ostatními úrovněmi vedou k d</a:t>
            </a:r>
            <a:r>
              <a:rPr lang="de-DE" sz="2400" dirty="0"/>
              <a:t>iploma</a:t>
            </a:r>
            <a:r>
              <a:rPr lang="cs-CZ" sz="2400" dirty="0"/>
              <a:t>cii, </a:t>
            </a:r>
            <a:r>
              <a:rPr lang="cs-CZ" sz="2400" b="1" dirty="0"/>
              <a:t>op</a:t>
            </a:r>
            <a:r>
              <a:rPr lang="de-DE" sz="2400" b="1" dirty="0"/>
              <a:t>ortunismu</a:t>
            </a:r>
            <a:r>
              <a:rPr lang="de-DE" sz="2400" dirty="0"/>
              <a:t> </a:t>
            </a:r>
            <a:r>
              <a:rPr lang="cs-CZ" sz="2400" dirty="0"/>
              <a:t>nebo </a:t>
            </a:r>
            <a:r>
              <a:rPr lang="cs-CZ" sz="2400" b="1" dirty="0"/>
              <a:t>přetvářce.</a:t>
            </a:r>
            <a:endParaRPr lang="de-DE" sz="2400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2CA308-795E-C443-9457-35528B596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310" y="42058"/>
            <a:ext cx="2043671" cy="178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06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Čtyři úrovně osobnosti v mozku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5D9DFB-ECE7-D240-B77F-BED0FFCD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7" y="1690688"/>
            <a:ext cx="2794000" cy="24384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895B8B-FB44-BB45-B41A-96A527CD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335" y="1690688"/>
            <a:ext cx="2794000" cy="24384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2645259-B7AB-D542-9988-A538B44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919" y="1690688"/>
            <a:ext cx="2794000" cy="24384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A9118F0-8A80-C447-AD4B-05302CD2F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4503" y="1690688"/>
            <a:ext cx="2794000" cy="2438400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C50FCCC-DE72-0541-AF65-4BFF15D999B1}"/>
              </a:ext>
            </a:extLst>
          </p:cNvPr>
          <p:cNvSpPr txBox="1"/>
          <p:nvPr/>
        </p:nvSpPr>
        <p:spPr>
          <a:xfrm>
            <a:off x="213497" y="4467642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ZÁKLADNÍ</a:t>
            </a:r>
            <a:endParaRPr lang="de-DE" sz="3600" b="1" dirty="0">
              <a:solidFill>
                <a:srgbClr val="FF0000"/>
              </a:solidFill>
            </a:endParaRPr>
          </a:p>
          <a:p>
            <a:pPr algn="ctr"/>
            <a:r>
              <a:rPr lang="cs-CZ" sz="2000" dirty="0"/>
              <a:t>Dolní limbická úroveň</a:t>
            </a:r>
            <a:endParaRPr lang="de-DE" sz="2000" dirty="0"/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DC5B86-1175-9A43-B98B-73B22B8DD6AC}"/>
              </a:ext>
            </a:extLst>
          </p:cNvPr>
          <p:cNvSpPr txBox="1"/>
          <p:nvPr/>
        </p:nvSpPr>
        <p:spPr>
          <a:xfrm>
            <a:off x="3302000" y="4129088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C000"/>
                </a:solidFill>
              </a:rPr>
              <a:t>EMOČNÍ</a:t>
            </a:r>
            <a:endParaRPr lang="de-DE" sz="3600" b="1" dirty="0">
              <a:solidFill>
                <a:srgbClr val="FFC000"/>
              </a:solidFill>
            </a:endParaRPr>
          </a:p>
          <a:p>
            <a:pPr algn="ctr"/>
            <a:r>
              <a:rPr lang="cs-CZ" sz="2000" dirty="0"/>
              <a:t>Střední limbická úroveň</a:t>
            </a:r>
            <a:endParaRPr lang="de-DE" sz="2000" dirty="0"/>
          </a:p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3173B4D-7AA5-454B-8318-E490301F0C8A}"/>
              </a:ext>
            </a:extLst>
          </p:cNvPr>
          <p:cNvSpPr txBox="1"/>
          <p:nvPr/>
        </p:nvSpPr>
        <p:spPr>
          <a:xfrm>
            <a:off x="6024434" y="4467642"/>
            <a:ext cx="3046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</a:rPr>
              <a:t>SPOLEČENSKÁ</a:t>
            </a:r>
            <a:endParaRPr lang="de-DE" sz="3600" b="1" dirty="0">
              <a:solidFill>
                <a:srgbClr val="92D050"/>
              </a:solidFill>
            </a:endParaRPr>
          </a:p>
          <a:p>
            <a:pPr algn="ctr"/>
            <a:r>
              <a:rPr lang="cs-CZ" sz="2000" dirty="0"/>
              <a:t>Horní </a:t>
            </a:r>
            <a:r>
              <a:rPr lang="de-DE" sz="2000" dirty="0"/>
              <a:t>limbi</a:t>
            </a:r>
            <a:r>
              <a:rPr lang="cs-CZ" sz="2000" dirty="0"/>
              <a:t>cká úroveň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C399EF6-DF98-9B43-953A-63FD8EA6302F}"/>
              </a:ext>
            </a:extLst>
          </p:cNvPr>
          <p:cNvSpPr txBox="1"/>
          <p:nvPr/>
        </p:nvSpPr>
        <p:spPr>
          <a:xfrm>
            <a:off x="8633769" y="3990588"/>
            <a:ext cx="3957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RACIONÁLNÍ</a:t>
            </a:r>
            <a:endParaRPr lang="de-DE" sz="3600" b="1" dirty="0">
              <a:solidFill>
                <a:srgbClr val="0070C0"/>
              </a:solidFill>
            </a:endParaRPr>
          </a:p>
          <a:p>
            <a:pPr algn="ctr"/>
            <a:r>
              <a:rPr lang="de-DE" sz="2000" dirty="0"/>
              <a:t>Kognitiv</a:t>
            </a:r>
            <a:r>
              <a:rPr lang="cs-CZ" sz="2000" dirty="0"/>
              <a:t>ně-jazyková úroveň</a:t>
            </a:r>
            <a:r>
              <a:rPr lang="de-DE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3594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CB63B-E20F-494D-BF36-CF4B3C51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Mann, Person, Kleidung, Getränk enthält.&#10;&#10;Automatisch generierte Beschreibung">
            <a:extLst>
              <a:ext uri="{FF2B5EF4-FFF2-40B4-BE49-F238E27FC236}">
                <a16:creationId xmlns:a16="http://schemas.microsoft.com/office/drawing/2014/main" id="{5FCBE15D-6ABA-0F4D-8BA9-A3734A6E0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74" y="831292"/>
            <a:ext cx="11833651" cy="5195416"/>
          </a:xfrm>
        </p:spPr>
      </p:pic>
    </p:spTree>
    <p:extLst>
      <p:ext uri="{BB962C8B-B14F-4D97-AF65-F5344CB8AC3E}">
        <p14:creationId xmlns:p14="http://schemas.microsoft.com/office/powerpoint/2010/main" val="429113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893" y="365125"/>
            <a:ext cx="11748185" cy="1415645"/>
          </a:xfrm>
        </p:spPr>
        <p:txBody>
          <a:bodyPr>
            <a:normAutofit/>
          </a:bodyPr>
          <a:lstStyle/>
          <a:p>
            <a:r>
              <a:rPr lang="cs-CZ" b="1" dirty="0"/>
              <a:t>Čtyři úrovně – změnitelnost a význam pro chování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5D9DFB-ECE7-D240-B77F-BED0FFCD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7" y="1990384"/>
            <a:ext cx="1170460" cy="10214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895B8B-FB44-BB45-B41A-96A527CD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2" y="3116089"/>
            <a:ext cx="1184875" cy="10340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2645259-B7AB-D542-9988-A538B44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94" y="4321546"/>
            <a:ext cx="1184875" cy="103407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A9118F0-8A80-C447-AD4B-05302CD2F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62" y="5511142"/>
            <a:ext cx="1217140" cy="106223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C50FCCC-DE72-0541-AF65-4BFF15D999B1}"/>
              </a:ext>
            </a:extLst>
          </p:cNvPr>
          <p:cNvSpPr txBox="1"/>
          <p:nvPr/>
        </p:nvSpPr>
        <p:spPr>
          <a:xfrm>
            <a:off x="1383957" y="1862072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ZÁKLADNÍ</a:t>
            </a:r>
            <a:endParaRPr lang="de-DE" sz="3600" b="1" dirty="0">
              <a:solidFill>
                <a:srgbClr val="FF0000"/>
              </a:solidFill>
            </a:endParaRPr>
          </a:p>
          <a:p>
            <a:pPr algn="ctr"/>
            <a:r>
              <a:rPr lang="cs-CZ" sz="2000" dirty="0"/>
              <a:t>Dolní </a:t>
            </a:r>
            <a:r>
              <a:rPr lang="de-DE" sz="2000" dirty="0"/>
              <a:t>limbi</a:t>
            </a:r>
            <a:r>
              <a:rPr lang="cs-CZ" sz="2000" dirty="0"/>
              <a:t>cká úroveň</a:t>
            </a:r>
            <a:endParaRPr lang="de-DE" sz="2000" dirty="0"/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DC5B86-1175-9A43-B98B-73B22B8DD6AC}"/>
              </a:ext>
            </a:extLst>
          </p:cNvPr>
          <p:cNvSpPr txBox="1"/>
          <p:nvPr/>
        </p:nvSpPr>
        <p:spPr>
          <a:xfrm>
            <a:off x="1461528" y="3096379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C000"/>
                </a:solidFill>
              </a:rPr>
              <a:t>EMOČNÍ</a:t>
            </a:r>
            <a:endParaRPr lang="de-DE" sz="3600" b="1" dirty="0">
              <a:solidFill>
                <a:srgbClr val="FFC000"/>
              </a:solidFill>
            </a:endParaRPr>
          </a:p>
          <a:p>
            <a:pPr algn="ctr"/>
            <a:r>
              <a:rPr lang="cs-CZ" sz="2000" dirty="0"/>
              <a:t>Střední limbická úroveň</a:t>
            </a:r>
            <a:endParaRPr lang="de-DE" sz="2000" dirty="0"/>
          </a:p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3173B4D-7AA5-454B-8318-E490301F0C8A}"/>
              </a:ext>
            </a:extLst>
          </p:cNvPr>
          <p:cNvSpPr txBox="1"/>
          <p:nvPr/>
        </p:nvSpPr>
        <p:spPr>
          <a:xfrm>
            <a:off x="1461528" y="4352213"/>
            <a:ext cx="3046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</a:rPr>
              <a:t>SPOLEČENSKÁ</a:t>
            </a:r>
            <a:endParaRPr lang="de-DE" sz="3600" b="1" dirty="0">
              <a:solidFill>
                <a:srgbClr val="92D050"/>
              </a:solidFill>
            </a:endParaRPr>
          </a:p>
          <a:p>
            <a:pPr algn="ctr"/>
            <a:r>
              <a:rPr lang="cs-CZ" sz="2000" dirty="0"/>
              <a:t>Horní limbická úroveň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C399EF6-DF98-9B43-953A-63FD8EA6302F}"/>
              </a:ext>
            </a:extLst>
          </p:cNvPr>
          <p:cNvSpPr txBox="1"/>
          <p:nvPr/>
        </p:nvSpPr>
        <p:spPr>
          <a:xfrm>
            <a:off x="975496" y="5560598"/>
            <a:ext cx="3957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RACIONÁLNÍ</a:t>
            </a:r>
            <a:endParaRPr lang="de-DE" sz="3600" b="1" dirty="0">
              <a:solidFill>
                <a:srgbClr val="0070C0"/>
              </a:solidFill>
            </a:endParaRPr>
          </a:p>
          <a:p>
            <a:pPr algn="ctr"/>
            <a:r>
              <a:rPr lang="de-DE" sz="2000" dirty="0"/>
              <a:t>Kognitiv</a:t>
            </a:r>
            <a:r>
              <a:rPr lang="cs-CZ" sz="2000" dirty="0"/>
              <a:t>ně</a:t>
            </a:r>
            <a:r>
              <a:rPr lang="de-DE" sz="2000" dirty="0"/>
              <a:t>-</a:t>
            </a:r>
            <a:r>
              <a:rPr lang="cs-CZ" sz="2000" dirty="0"/>
              <a:t>jazyková úroveň</a:t>
            </a:r>
            <a:r>
              <a:rPr lang="de-DE" sz="2000" dirty="0"/>
              <a:t>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F3C7590-90DA-E24C-A4DA-E44FEC2550E0}"/>
              </a:ext>
            </a:extLst>
          </p:cNvPr>
          <p:cNvSpPr txBox="1"/>
          <p:nvPr/>
        </p:nvSpPr>
        <p:spPr>
          <a:xfrm>
            <a:off x="4508499" y="2026708"/>
            <a:ext cx="75015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D</a:t>
            </a:r>
            <a:r>
              <a:rPr lang="cs-CZ" sz="2000" dirty="0"/>
              <a:t>olní limbická úroveň (t</a:t>
            </a:r>
            <a:r>
              <a:rPr lang="de-DE" sz="2000" dirty="0"/>
              <a:t>emperament) </a:t>
            </a:r>
            <a:r>
              <a:rPr lang="cs-CZ" sz="2000" dirty="0"/>
              <a:t>má největší vliv na naše chování, ale je</a:t>
            </a:r>
            <a:r>
              <a:rPr lang="de-DE" sz="2000" dirty="0"/>
              <a:t> </a:t>
            </a:r>
            <a:r>
              <a:rPr lang="cs-CZ" sz="2000" b="1" dirty="0"/>
              <a:t>nejméně změnitelná</a:t>
            </a:r>
            <a:r>
              <a:rPr lang="de-DE" sz="2000" b="1" dirty="0"/>
              <a:t>.</a:t>
            </a:r>
            <a:endParaRPr lang="de-DE" sz="2000" dirty="0"/>
          </a:p>
          <a:p>
            <a:endParaRPr lang="de-DE" sz="2000" dirty="0"/>
          </a:p>
          <a:p>
            <a:pPr>
              <a:spcBef>
                <a:spcPts val="1200"/>
              </a:spcBef>
            </a:pPr>
            <a:r>
              <a:rPr lang="cs-CZ" sz="2000" dirty="0"/>
              <a:t>Střední </a:t>
            </a:r>
            <a:r>
              <a:rPr lang="de-DE" sz="2000" dirty="0"/>
              <a:t>limbi</a:t>
            </a:r>
            <a:r>
              <a:rPr lang="cs-CZ" sz="2000" dirty="0"/>
              <a:t>cká úroveň má také velký vliv na naše chování. Změn na této úrovni se však dosahuje jen těžko, a to </a:t>
            </a:r>
            <a:r>
              <a:rPr lang="cs-CZ" sz="2000" b="1" dirty="0"/>
              <a:t>prostřednictvím </a:t>
            </a:r>
            <a:r>
              <a:rPr lang="de-DE" sz="2000" b="1" dirty="0"/>
              <a:t>individu</a:t>
            </a:r>
            <a:r>
              <a:rPr lang="cs-CZ" sz="2000" b="1" dirty="0"/>
              <a:t>álně-emočních motivů</a:t>
            </a:r>
            <a:r>
              <a:rPr lang="de-DE" sz="2000" dirty="0"/>
              <a:t> </a:t>
            </a:r>
            <a:r>
              <a:rPr lang="cs-CZ" sz="2000" dirty="0"/>
              <a:t>a</a:t>
            </a:r>
            <a:r>
              <a:rPr lang="de-DE" sz="2000" dirty="0"/>
              <a:t> </a:t>
            </a:r>
            <a:r>
              <a:rPr lang="cs-CZ" sz="2000" b="1" dirty="0"/>
              <a:t>dlouhým nácvikem</a:t>
            </a:r>
            <a:r>
              <a:rPr lang="de-DE" sz="2000" b="1" dirty="0"/>
              <a:t>.</a:t>
            </a:r>
            <a:br>
              <a:rPr lang="de-DE" sz="2000" dirty="0"/>
            </a:br>
            <a:endParaRPr lang="de-DE" sz="2000" dirty="0"/>
          </a:p>
          <a:p>
            <a:pPr>
              <a:spcBef>
                <a:spcPts val="1200"/>
              </a:spcBef>
            </a:pPr>
            <a:r>
              <a:rPr lang="cs-CZ" sz="2000" dirty="0"/>
              <a:t>Horní </a:t>
            </a:r>
            <a:r>
              <a:rPr lang="de-DE" sz="2000" dirty="0"/>
              <a:t>limbi</a:t>
            </a:r>
            <a:r>
              <a:rPr lang="cs-CZ" sz="2000" dirty="0"/>
              <a:t>cká, tedy sociálně-emoční úroveň, má malý vliv na chování. </a:t>
            </a:r>
            <a:r>
              <a:rPr lang="cs-CZ" sz="2000" b="1" dirty="0"/>
              <a:t>Lze ji změnit sociální interakcí a komunikací</a:t>
            </a:r>
            <a:r>
              <a:rPr lang="de-DE" sz="2000" b="1" dirty="0"/>
              <a:t>.</a:t>
            </a:r>
            <a:br>
              <a:rPr lang="de-DE" sz="2000" dirty="0"/>
            </a:br>
            <a:endParaRPr lang="de-DE" sz="2000" dirty="0"/>
          </a:p>
          <a:p>
            <a:pPr>
              <a:spcBef>
                <a:spcPts val="1200"/>
              </a:spcBef>
            </a:pPr>
            <a:r>
              <a:rPr lang="cs-CZ" sz="2000" b="1" dirty="0"/>
              <a:t>K</a:t>
            </a:r>
            <a:r>
              <a:rPr lang="de-DE" sz="2000" b="1" dirty="0"/>
              <a:t>ognitiv</a:t>
            </a:r>
            <a:r>
              <a:rPr lang="cs-CZ" sz="2000" b="1" dirty="0"/>
              <a:t>ně</a:t>
            </a:r>
            <a:r>
              <a:rPr lang="de-DE" sz="2000" b="1" dirty="0"/>
              <a:t>-</a:t>
            </a:r>
            <a:r>
              <a:rPr lang="cs-CZ" sz="2000" b="1" dirty="0"/>
              <a:t>jazykově</a:t>
            </a:r>
            <a:r>
              <a:rPr lang="de-DE" sz="2000" b="1" dirty="0"/>
              <a:t>-ra</a:t>
            </a:r>
            <a:r>
              <a:rPr lang="cs-CZ" sz="2000" b="1" dirty="0"/>
              <a:t>cionální úroveň sama o sobě nemá vliv na chování, pouze ve spojení s ostatními úrovněmi.</a:t>
            </a:r>
            <a:r>
              <a:rPr lang="de-DE" sz="2000" b="1" dirty="0"/>
              <a:t> 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58856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Čtyři úrovně osobnosti v mozku</a:t>
            </a:r>
            <a:br>
              <a:rPr lang="de-DE" dirty="0"/>
            </a:b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85D9DFB-ECE7-D240-B77F-BED0FFCD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7" y="1990384"/>
            <a:ext cx="1170460" cy="102149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F895B8B-FB44-BB45-B41A-96A527CD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2" y="3116089"/>
            <a:ext cx="1184875" cy="103407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2645259-B7AB-D542-9988-A538B44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94" y="4321546"/>
            <a:ext cx="1184875" cy="103407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A9118F0-8A80-C447-AD4B-05302CD2F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62" y="5511142"/>
            <a:ext cx="1217140" cy="1062231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8C50FCCC-DE72-0541-AF65-4BFF15D999B1}"/>
              </a:ext>
            </a:extLst>
          </p:cNvPr>
          <p:cNvSpPr txBox="1"/>
          <p:nvPr/>
        </p:nvSpPr>
        <p:spPr>
          <a:xfrm>
            <a:off x="1383957" y="1862072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ZÁKLADNÍ</a:t>
            </a:r>
            <a:endParaRPr lang="de-DE" sz="3600" b="1" dirty="0">
              <a:solidFill>
                <a:srgbClr val="FF0000"/>
              </a:solidFill>
            </a:endParaRPr>
          </a:p>
          <a:p>
            <a:pPr algn="ctr"/>
            <a:r>
              <a:rPr lang="cs-CZ" sz="2000" dirty="0"/>
              <a:t>Dolní limbická úroveň</a:t>
            </a:r>
            <a:endParaRPr lang="de-DE" sz="2000" dirty="0"/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9DC5B86-1175-9A43-B98B-73B22B8DD6AC}"/>
              </a:ext>
            </a:extLst>
          </p:cNvPr>
          <p:cNvSpPr txBox="1"/>
          <p:nvPr/>
        </p:nvSpPr>
        <p:spPr>
          <a:xfrm>
            <a:off x="1461528" y="3096379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C000"/>
                </a:solidFill>
              </a:rPr>
              <a:t>EMOČNÍ</a:t>
            </a:r>
            <a:endParaRPr lang="de-DE" sz="3600" b="1" dirty="0">
              <a:solidFill>
                <a:srgbClr val="FFC000"/>
              </a:solidFill>
            </a:endParaRPr>
          </a:p>
          <a:p>
            <a:pPr algn="ctr"/>
            <a:r>
              <a:rPr lang="cs-CZ" sz="2000" dirty="0"/>
              <a:t>Střední limbická úroveň</a:t>
            </a:r>
            <a:endParaRPr lang="de-DE" sz="2000" dirty="0"/>
          </a:p>
          <a:p>
            <a:pPr algn="ctr"/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E3173B4D-7AA5-454B-8318-E490301F0C8A}"/>
              </a:ext>
            </a:extLst>
          </p:cNvPr>
          <p:cNvSpPr txBox="1"/>
          <p:nvPr/>
        </p:nvSpPr>
        <p:spPr>
          <a:xfrm>
            <a:off x="1461528" y="4352213"/>
            <a:ext cx="3046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</a:rPr>
              <a:t>SPOLEČENSKÁ</a:t>
            </a:r>
            <a:endParaRPr lang="de-DE" sz="3600" b="1" dirty="0">
              <a:solidFill>
                <a:srgbClr val="92D050"/>
              </a:solidFill>
            </a:endParaRPr>
          </a:p>
          <a:p>
            <a:pPr algn="ctr"/>
            <a:r>
              <a:rPr lang="cs-CZ" sz="2000" dirty="0"/>
              <a:t>Horní limbická úroveň</a:t>
            </a:r>
            <a:endParaRPr lang="de-DE" sz="2000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7C399EF6-DF98-9B43-953A-63FD8EA6302F}"/>
              </a:ext>
            </a:extLst>
          </p:cNvPr>
          <p:cNvSpPr txBox="1"/>
          <p:nvPr/>
        </p:nvSpPr>
        <p:spPr>
          <a:xfrm>
            <a:off x="975496" y="5560598"/>
            <a:ext cx="3957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RACIONÁLNÍ</a:t>
            </a:r>
            <a:endParaRPr lang="de-DE" sz="3600" b="1" dirty="0">
              <a:solidFill>
                <a:srgbClr val="0070C0"/>
              </a:solidFill>
            </a:endParaRPr>
          </a:p>
          <a:p>
            <a:pPr algn="ctr"/>
            <a:r>
              <a:rPr lang="de-DE" sz="2000" dirty="0"/>
              <a:t>Kognitiv</a:t>
            </a:r>
            <a:r>
              <a:rPr lang="cs-CZ" sz="2000" dirty="0"/>
              <a:t>ně-jazyková úroveň</a:t>
            </a:r>
            <a:endParaRPr lang="de-DE" sz="2000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D855D9F-D016-5A4C-A158-315FDC1A15D8}"/>
              </a:ext>
            </a:extLst>
          </p:cNvPr>
          <p:cNvSpPr/>
          <p:nvPr/>
        </p:nvSpPr>
        <p:spPr>
          <a:xfrm>
            <a:off x="4508498" y="199038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FB0C08C-6231-6F4D-9FCE-BDAE6EAB1A0E}"/>
              </a:ext>
            </a:extLst>
          </p:cNvPr>
          <p:cNvSpPr/>
          <p:nvPr/>
        </p:nvSpPr>
        <p:spPr>
          <a:xfrm>
            <a:off x="4508497" y="3158813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Stěží</a:t>
            </a:r>
            <a:r>
              <a:rPr lang="de-DE" dirty="0"/>
              <a:t>/</a:t>
            </a:r>
            <a:r>
              <a:rPr lang="cs-CZ" dirty="0"/>
              <a:t>velmi těžko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0DED87D-C91C-2B41-9A42-C4C4D930D062}"/>
              </a:ext>
            </a:extLst>
          </p:cNvPr>
          <p:cNvSpPr/>
          <p:nvPr/>
        </p:nvSpPr>
        <p:spPr>
          <a:xfrm>
            <a:off x="4508496" y="4380509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ANO</a:t>
            </a:r>
            <a:endParaRPr lang="de-DE" sz="2400" b="1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C801D24D-38A6-834B-8387-C8D41D47B0D7}"/>
              </a:ext>
            </a:extLst>
          </p:cNvPr>
          <p:cNvSpPr/>
          <p:nvPr/>
        </p:nvSpPr>
        <p:spPr>
          <a:xfrm>
            <a:off x="4508496" y="5574745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ANO</a:t>
            </a:r>
            <a:r>
              <a:rPr lang="de-DE" dirty="0"/>
              <a:t>, </a:t>
            </a:r>
            <a:r>
              <a:rPr lang="cs-CZ" dirty="0"/>
              <a:t>velmi snadno</a:t>
            </a:r>
            <a:endParaRPr lang="de-DE" dirty="0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C613AFCD-8C7D-D84B-B0EB-9367E3C4ADDA}"/>
              </a:ext>
            </a:extLst>
          </p:cNvPr>
          <p:cNvSpPr/>
          <p:nvPr/>
        </p:nvSpPr>
        <p:spPr>
          <a:xfrm>
            <a:off x="7082823" y="199038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6000" dirty="0"/>
              <a:t>-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9C628CF9-8505-1F40-B976-D35B2976BC3C}"/>
              </a:ext>
            </a:extLst>
          </p:cNvPr>
          <p:cNvSpPr/>
          <p:nvPr/>
        </p:nvSpPr>
        <p:spPr>
          <a:xfrm>
            <a:off x="7082822" y="3170219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r>
              <a:rPr lang="cs-CZ" b="1" dirty="0"/>
              <a:t>Výrazný emoční nebo dlouhodobý vývoj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1004173C-726A-FE42-9139-AC3F5ED247F5}"/>
              </a:ext>
            </a:extLst>
          </p:cNvPr>
          <p:cNvSpPr/>
          <p:nvPr/>
        </p:nvSpPr>
        <p:spPr>
          <a:xfrm>
            <a:off x="7082822" y="4395726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r>
              <a:rPr lang="cs-CZ" b="1" dirty="0"/>
              <a:t>Jen sociálně-emočně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2646C461-F1CB-C141-A5CB-1244DA4DFFF0}"/>
              </a:ext>
            </a:extLst>
          </p:cNvPr>
          <p:cNvSpPr/>
          <p:nvPr/>
        </p:nvSpPr>
        <p:spPr>
          <a:xfrm>
            <a:off x="7082822" y="558889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endParaRPr lang="de-DE" sz="1600" b="1" dirty="0"/>
          </a:p>
          <a:p>
            <a:pPr algn="ctr"/>
            <a:r>
              <a:rPr lang="cs-CZ" sz="1600" b="1" dirty="0"/>
              <a:t>Mění se celý život</a:t>
            </a:r>
            <a:r>
              <a:rPr lang="de-DE" sz="1600" b="1" dirty="0"/>
              <a:t> </a:t>
            </a:r>
            <a:br>
              <a:rPr lang="cs-CZ" sz="1600" b="1" dirty="0"/>
            </a:br>
            <a:r>
              <a:rPr lang="cs-CZ" sz="1600" dirty="0"/>
              <a:t>na základě jazykové interakce</a:t>
            </a:r>
            <a:endParaRPr lang="de-DE" sz="1600" dirty="0"/>
          </a:p>
          <a:p>
            <a:pPr algn="ctr"/>
            <a:endParaRPr lang="de-DE" sz="1600" b="1" dirty="0"/>
          </a:p>
          <a:p>
            <a:pPr algn="ctr"/>
            <a:endParaRPr lang="de-DE" dirty="0"/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A379D8B6-4751-BC4A-BEA1-981191C4DE01}"/>
              </a:ext>
            </a:extLst>
          </p:cNvPr>
          <p:cNvSpPr/>
          <p:nvPr/>
        </p:nvSpPr>
        <p:spPr>
          <a:xfrm>
            <a:off x="9672934" y="199038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ANO</a:t>
            </a:r>
            <a:endParaRPr lang="de-DE" sz="2400" b="1" dirty="0">
              <a:solidFill>
                <a:srgbClr val="FF0000"/>
              </a:solidFill>
            </a:endParaRPr>
          </a:p>
          <a:p>
            <a:pPr algn="ctr"/>
            <a:r>
              <a:rPr lang="de-DE" sz="2000" dirty="0"/>
              <a:t>Afekt</a:t>
            </a:r>
            <a:r>
              <a:rPr lang="cs-CZ" sz="2000" dirty="0"/>
              <a:t>y</a:t>
            </a:r>
            <a:endParaRPr lang="de-DE" sz="2000" dirty="0"/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3700FF5E-826B-EA45-B964-CA6526C127FA}"/>
              </a:ext>
            </a:extLst>
          </p:cNvPr>
          <p:cNvSpPr/>
          <p:nvPr/>
        </p:nvSpPr>
        <p:spPr>
          <a:xfrm>
            <a:off x="9672936" y="3176885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ANO</a:t>
            </a:r>
            <a:endParaRPr lang="de-DE" sz="2400" b="1" dirty="0">
              <a:solidFill>
                <a:srgbClr val="FF0000"/>
              </a:solidFill>
            </a:endParaRPr>
          </a:p>
          <a:p>
            <a:pPr algn="ctr"/>
            <a:r>
              <a:rPr lang="cs-CZ" dirty="0"/>
              <a:t>Základní emoce</a:t>
            </a:r>
            <a:endParaRPr lang="de-DE" dirty="0"/>
          </a:p>
          <a:p>
            <a:pPr algn="ctr"/>
            <a:endParaRPr lang="de-DE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34831E08-71FC-CC4D-82EE-5A0DD9394653}"/>
              </a:ext>
            </a:extLst>
          </p:cNvPr>
          <p:cNvSpPr/>
          <p:nvPr/>
        </p:nvSpPr>
        <p:spPr>
          <a:xfrm>
            <a:off x="9672935" y="4321545"/>
            <a:ext cx="2337145" cy="9973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C000"/>
                </a:solidFill>
              </a:rPr>
              <a:t>ANO</a:t>
            </a:r>
            <a:r>
              <a:rPr lang="de-DE" sz="2400" b="1" dirty="0">
                <a:solidFill>
                  <a:srgbClr val="FFC000"/>
                </a:solidFill>
              </a:rPr>
              <a:t>, </a:t>
            </a:r>
            <a:r>
              <a:rPr lang="cs-CZ" sz="2400" b="1" dirty="0">
                <a:solidFill>
                  <a:srgbClr val="FFC000"/>
                </a:solidFill>
              </a:rPr>
              <a:t>málo</a:t>
            </a:r>
            <a:endParaRPr lang="de-DE" sz="2400" b="1" dirty="0">
              <a:solidFill>
                <a:srgbClr val="FFC000"/>
              </a:solidFill>
            </a:endParaRPr>
          </a:p>
          <a:p>
            <a:pPr algn="ctr"/>
            <a:r>
              <a:rPr lang="de-DE" sz="1600" b="1" dirty="0"/>
              <a:t>M</a:t>
            </a:r>
            <a:r>
              <a:rPr lang="cs-CZ" sz="1600" b="1" dirty="0"/>
              <a:t>oc, vazba</a:t>
            </a:r>
            <a:r>
              <a:rPr lang="de-DE" sz="1600" dirty="0"/>
              <a:t> </a:t>
            </a:r>
            <a:r>
              <a:rPr lang="cs-CZ" sz="1600" dirty="0"/>
              <a:t>a</a:t>
            </a:r>
            <a:r>
              <a:rPr lang="de-DE" sz="1600" dirty="0"/>
              <a:t> </a:t>
            </a:r>
            <a:r>
              <a:rPr lang="cs-CZ" sz="1600" b="1" dirty="0"/>
              <a:t>výkon</a:t>
            </a:r>
            <a:r>
              <a:rPr lang="de-DE" sz="1600" b="1" dirty="0"/>
              <a:t> (</a:t>
            </a:r>
            <a:r>
              <a:rPr lang="cs-CZ" sz="1600" b="1" dirty="0"/>
              <a:t>usilování</a:t>
            </a:r>
            <a:r>
              <a:rPr lang="de-DE" sz="1600" b="1" dirty="0"/>
              <a:t>)</a:t>
            </a:r>
            <a:endParaRPr lang="de-DE" sz="1600" dirty="0"/>
          </a:p>
          <a:p>
            <a:pPr algn="ctr"/>
            <a:endParaRPr lang="de-DE" dirty="0"/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E8CD97B9-B422-DE49-B5F8-6443C3BF625F}"/>
              </a:ext>
            </a:extLst>
          </p:cNvPr>
          <p:cNvSpPr/>
          <p:nvPr/>
        </p:nvSpPr>
        <p:spPr>
          <a:xfrm>
            <a:off x="9672935" y="5579606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NE</a:t>
            </a:r>
            <a:r>
              <a:rPr lang="de-DE" sz="1600" b="1" dirty="0"/>
              <a:t>, </a:t>
            </a:r>
            <a:r>
              <a:rPr lang="cs-CZ" sz="1600" b="1" dirty="0"/>
              <a:t>jen ve spojení s jinými úrovněmi</a:t>
            </a:r>
            <a:endParaRPr lang="de-DE" sz="1600" b="1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1D9226-D7F8-2643-AF34-4B3234F15426}"/>
              </a:ext>
            </a:extLst>
          </p:cNvPr>
          <p:cNvSpPr txBox="1"/>
          <p:nvPr/>
        </p:nvSpPr>
        <p:spPr>
          <a:xfrm>
            <a:off x="4508496" y="1396314"/>
            <a:ext cx="7485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Lze změnit</a:t>
            </a:r>
            <a:r>
              <a:rPr lang="de-DE" sz="2200" b="1" dirty="0"/>
              <a:t>? </a:t>
            </a:r>
            <a:r>
              <a:rPr lang="cs-CZ" sz="2200" b="1" dirty="0"/>
              <a:t>   </a:t>
            </a:r>
            <a:r>
              <a:rPr lang="de-DE" sz="2200" b="1" dirty="0"/>
              <a:t>           </a:t>
            </a:r>
            <a:r>
              <a:rPr lang="cs-CZ" sz="2200" b="1" dirty="0"/>
              <a:t>    Nástroj/jak</a:t>
            </a:r>
            <a:r>
              <a:rPr lang="de-DE" sz="2200" b="1" dirty="0"/>
              <a:t>?</a:t>
            </a:r>
            <a:r>
              <a:rPr lang="cs-CZ" sz="2200" b="1" dirty="0"/>
              <a:t>             Význam pro chování?</a:t>
            </a:r>
            <a:endParaRPr lang="de-DE" sz="22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E08245E-8280-FA48-9A30-E0007D69C795}"/>
              </a:ext>
            </a:extLst>
          </p:cNvPr>
          <p:cNvSpPr txBox="1"/>
          <p:nvPr/>
        </p:nvSpPr>
        <p:spPr>
          <a:xfrm>
            <a:off x="5109178" y="1940995"/>
            <a:ext cx="14399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cs-CZ" sz="2800" b="1" dirty="0">
                <a:solidFill>
                  <a:srgbClr val="FF0000"/>
                </a:solidFill>
              </a:rPr>
              <a:t>   </a:t>
            </a:r>
            <a:r>
              <a:rPr lang="de-DE" sz="2800" b="1" dirty="0">
                <a:solidFill>
                  <a:srgbClr val="FF0000"/>
                </a:solidFill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9561236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E6E1D7-8B77-F042-98F6-5C8D5D0E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Avizované otázky</a:t>
            </a:r>
            <a:r>
              <a:rPr lang="de-DE" b="1" dirty="0"/>
              <a:t>: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981F302-ECD4-0446-B454-5F33E8AFF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Co vůbec můžeme v našem kontextu změnit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cs-CZ" dirty="0"/>
              <a:t>Které terapeutické nástroje jsou vhodné pro podporu změny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cs-CZ" dirty="0"/>
              <a:t>Máme již takové nástroje k dispozici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cs-CZ" dirty="0"/>
              <a:t>Pokud ano, jak je máme použít</a:t>
            </a:r>
            <a:r>
              <a:rPr lang="de-DE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938803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155E827-730C-D34D-9AD3-C84FE1F60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2075" y="277591"/>
            <a:ext cx="4483093" cy="6302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A56C19E-7347-914F-9BBF-99DCB2B1F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283" y="277672"/>
            <a:ext cx="4645814" cy="6302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82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831BFDD-A497-B348-9010-9BD728DD0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2" y="966865"/>
            <a:ext cx="2979683" cy="4092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BEB258-7B44-7F47-ABFE-E40E07710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973" y="112425"/>
            <a:ext cx="3007513" cy="4227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A1931A8-D202-424E-8BB2-FE78112139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000" y="2360950"/>
            <a:ext cx="3018630" cy="4227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164619A-D797-6441-9B62-A027B677D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204" y="539645"/>
            <a:ext cx="3208928" cy="4519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0428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507FC-FAC0-A54D-B8F5-220B2E5F7D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/>
              <a:t>Čtyři úrovně osobnosti v mozku</a:t>
            </a:r>
            <a:br>
              <a:rPr lang="de-DE" dirty="0"/>
            </a:br>
            <a:endParaRPr lang="de-DE" dirty="0"/>
          </a:p>
        </p:txBody>
      </p:sp>
      <p:pic>
        <p:nvPicPr>
          <p:cNvPr id="3" name="Grafik 10">
            <a:extLst>
              <a:ext uri="{FF2B5EF4-FFF2-40B4-BE49-F238E27FC236}">
                <a16:creationId xmlns:a16="http://schemas.microsoft.com/office/drawing/2014/main" id="{B85D9DFB-ECE7-D240-B77F-BED0FFCDC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97" y="1990384"/>
            <a:ext cx="1170460" cy="1021492"/>
          </a:xfrm>
          <a:prstGeom prst="rect">
            <a:avLst/>
          </a:prstGeom>
        </p:spPr>
      </p:pic>
      <p:pic>
        <p:nvPicPr>
          <p:cNvPr id="4" name="Grafik 12">
            <a:extLst>
              <a:ext uri="{FF2B5EF4-FFF2-40B4-BE49-F238E27FC236}">
                <a16:creationId xmlns:a16="http://schemas.microsoft.com/office/drawing/2014/main" id="{4F895B8B-FB44-BB45-B41A-96A527CD4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82" y="3116089"/>
            <a:ext cx="1184875" cy="1034073"/>
          </a:xfrm>
          <a:prstGeom prst="rect">
            <a:avLst/>
          </a:prstGeom>
        </p:spPr>
      </p:pic>
      <p:pic>
        <p:nvPicPr>
          <p:cNvPr id="5" name="Grafik 14">
            <a:extLst>
              <a:ext uri="{FF2B5EF4-FFF2-40B4-BE49-F238E27FC236}">
                <a16:creationId xmlns:a16="http://schemas.microsoft.com/office/drawing/2014/main" id="{B2645259-B7AB-D542-9988-A538B4439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94" y="4321546"/>
            <a:ext cx="1184875" cy="1034073"/>
          </a:xfrm>
          <a:prstGeom prst="rect">
            <a:avLst/>
          </a:prstGeom>
        </p:spPr>
      </p:pic>
      <p:pic>
        <p:nvPicPr>
          <p:cNvPr id="6" name="Grafik 16">
            <a:extLst>
              <a:ext uri="{FF2B5EF4-FFF2-40B4-BE49-F238E27FC236}">
                <a16:creationId xmlns:a16="http://schemas.microsoft.com/office/drawing/2014/main" id="{7A9118F0-8A80-C447-AD4B-05302CD2FB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762" y="5511142"/>
            <a:ext cx="1217140" cy="1062231"/>
          </a:xfrm>
          <a:prstGeom prst="rect">
            <a:avLst/>
          </a:prstGeom>
        </p:spPr>
      </p:pic>
      <p:sp>
        <p:nvSpPr>
          <p:cNvPr id="7" name="Textfeld 17">
            <a:extLst>
              <a:ext uri="{FF2B5EF4-FFF2-40B4-BE49-F238E27FC236}">
                <a16:creationId xmlns:a16="http://schemas.microsoft.com/office/drawing/2014/main" id="{8C50FCCC-DE72-0541-AF65-4BFF15D999B1}"/>
              </a:ext>
            </a:extLst>
          </p:cNvPr>
          <p:cNvSpPr txBox="1"/>
          <p:nvPr/>
        </p:nvSpPr>
        <p:spPr>
          <a:xfrm>
            <a:off x="1383957" y="1862072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0000"/>
                </a:solidFill>
              </a:rPr>
              <a:t>ZÁKLADNÍ</a:t>
            </a:r>
            <a:endParaRPr lang="de-DE" sz="3600" b="1" dirty="0">
              <a:solidFill>
                <a:srgbClr val="FF0000"/>
              </a:solidFill>
            </a:endParaRPr>
          </a:p>
          <a:p>
            <a:pPr algn="ctr"/>
            <a:r>
              <a:rPr lang="cs-CZ" sz="2000" dirty="0"/>
              <a:t>Dolní limbická úroveň</a:t>
            </a:r>
            <a:endParaRPr lang="de-DE" sz="2000" dirty="0"/>
          </a:p>
          <a:p>
            <a:pPr algn="ctr"/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8" name="Textfeld 20">
            <a:extLst>
              <a:ext uri="{FF2B5EF4-FFF2-40B4-BE49-F238E27FC236}">
                <a16:creationId xmlns:a16="http://schemas.microsoft.com/office/drawing/2014/main" id="{29DC5B86-1175-9A43-B98B-73B22B8DD6AC}"/>
              </a:ext>
            </a:extLst>
          </p:cNvPr>
          <p:cNvSpPr txBox="1"/>
          <p:nvPr/>
        </p:nvSpPr>
        <p:spPr>
          <a:xfrm>
            <a:off x="1461528" y="3096379"/>
            <a:ext cx="2794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>
                <a:solidFill>
                  <a:srgbClr val="FFC000"/>
                </a:solidFill>
              </a:rPr>
              <a:t>EMOČNÍ</a:t>
            </a:r>
            <a:endParaRPr lang="de-DE" sz="3600" b="1" dirty="0">
              <a:solidFill>
                <a:srgbClr val="FFC000"/>
              </a:solidFill>
            </a:endParaRPr>
          </a:p>
          <a:p>
            <a:pPr algn="ctr"/>
            <a:r>
              <a:rPr lang="cs-CZ" sz="2000" dirty="0"/>
              <a:t>Střední limbická úroveň</a:t>
            </a:r>
            <a:endParaRPr lang="de-DE" sz="2000" dirty="0"/>
          </a:p>
          <a:p>
            <a:pPr algn="ctr"/>
            <a:endParaRPr lang="de-DE" dirty="0"/>
          </a:p>
        </p:txBody>
      </p:sp>
      <p:sp>
        <p:nvSpPr>
          <p:cNvPr id="9" name="Textfeld 22">
            <a:extLst>
              <a:ext uri="{FF2B5EF4-FFF2-40B4-BE49-F238E27FC236}">
                <a16:creationId xmlns:a16="http://schemas.microsoft.com/office/drawing/2014/main" id="{E3173B4D-7AA5-454B-8318-E490301F0C8A}"/>
              </a:ext>
            </a:extLst>
          </p:cNvPr>
          <p:cNvSpPr txBox="1"/>
          <p:nvPr/>
        </p:nvSpPr>
        <p:spPr>
          <a:xfrm>
            <a:off x="1461528" y="4352213"/>
            <a:ext cx="30469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92D050"/>
                </a:solidFill>
              </a:rPr>
              <a:t>SPOLEČENSKÁ</a:t>
            </a:r>
            <a:endParaRPr lang="de-DE" sz="3600" b="1" dirty="0">
              <a:solidFill>
                <a:srgbClr val="92D050"/>
              </a:solidFill>
            </a:endParaRPr>
          </a:p>
          <a:p>
            <a:pPr algn="ctr"/>
            <a:r>
              <a:rPr lang="cs-CZ" sz="2000" dirty="0"/>
              <a:t>Horní limbická úroveň</a:t>
            </a:r>
            <a:endParaRPr lang="de-DE" sz="2000" dirty="0"/>
          </a:p>
        </p:txBody>
      </p:sp>
      <p:sp>
        <p:nvSpPr>
          <p:cNvPr id="10" name="Textfeld 24">
            <a:extLst>
              <a:ext uri="{FF2B5EF4-FFF2-40B4-BE49-F238E27FC236}">
                <a16:creationId xmlns:a16="http://schemas.microsoft.com/office/drawing/2014/main" id="{7C399EF6-DF98-9B43-953A-63FD8EA6302F}"/>
              </a:ext>
            </a:extLst>
          </p:cNvPr>
          <p:cNvSpPr txBox="1"/>
          <p:nvPr/>
        </p:nvSpPr>
        <p:spPr>
          <a:xfrm>
            <a:off x="975496" y="5560598"/>
            <a:ext cx="39572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</a:rPr>
              <a:t>RACIONÁLNÍ</a:t>
            </a:r>
            <a:endParaRPr lang="de-DE" sz="3600" b="1" dirty="0">
              <a:solidFill>
                <a:srgbClr val="0070C0"/>
              </a:solidFill>
            </a:endParaRPr>
          </a:p>
          <a:p>
            <a:pPr algn="ctr"/>
            <a:r>
              <a:rPr lang="de-DE" sz="2000" dirty="0"/>
              <a:t>Kognitiv</a:t>
            </a:r>
            <a:r>
              <a:rPr lang="cs-CZ" sz="2000" dirty="0"/>
              <a:t>ně-jazyková úroveň</a:t>
            </a:r>
            <a:endParaRPr lang="de-DE" sz="2000" dirty="0"/>
          </a:p>
        </p:txBody>
      </p:sp>
      <p:sp>
        <p:nvSpPr>
          <p:cNvPr id="11" name="Rechteck 2">
            <a:extLst>
              <a:ext uri="{FF2B5EF4-FFF2-40B4-BE49-F238E27FC236}">
                <a16:creationId xmlns:a16="http://schemas.microsoft.com/office/drawing/2014/main" id="{9D855D9F-D016-5A4C-A158-315FDC1A15D8}"/>
              </a:ext>
            </a:extLst>
          </p:cNvPr>
          <p:cNvSpPr/>
          <p:nvPr/>
        </p:nvSpPr>
        <p:spPr>
          <a:xfrm>
            <a:off x="4508498" y="199038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3">
            <a:extLst>
              <a:ext uri="{FF2B5EF4-FFF2-40B4-BE49-F238E27FC236}">
                <a16:creationId xmlns:a16="http://schemas.microsoft.com/office/drawing/2014/main" id="{0FB0C08C-6231-6F4D-9FCE-BDAE6EAB1A0E}"/>
              </a:ext>
            </a:extLst>
          </p:cNvPr>
          <p:cNvSpPr/>
          <p:nvPr/>
        </p:nvSpPr>
        <p:spPr>
          <a:xfrm>
            <a:off x="4508497" y="3158813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Stěží</a:t>
            </a:r>
            <a:r>
              <a:rPr lang="de-DE" dirty="0"/>
              <a:t>/</a:t>
            </a:r>
            <a:r>
              <a:rPr lang="cs-CZ" dirty="0"/>
              <a:t>velmi těžko</a:t>
            </a:r>
            <a:endParaRPr lang="de-DE" dirty="0"/>
          </a:p>
        </p:txBody>
      </p:sp>
      <p:sp>
        <p:nvSpPr>
          <p:cNvPr id="13" name="Rechteck 15">
            <a:extLst>
              <a:ext uri="{FF2B5EF4-FFF2-40B4-BE49-F238E27FC236}">
                <a16:creationId xmlns:a16="http://schemas.microsoft.com/office/drawing/2014/main" id="{60DED87D-C91C-2B41-9A42-C4C4D930D062}"/>
              </a:ext>
            </a:extLst>
          </p:cNvPr>
          <p:cNvSpPr/>
          <p:nvPr/>
        </p:nvSpPr>
        <p:spPr>
          <a:xfrm>
            <a:off x="4508496" y="4380509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ANO</a:t>
            </a:r>
            <a:endParaRPr lang="de-DE" sz="2400" b="1" dirty="0"/>
          </a:p>
        </p:txBody>
      </p:sp>
      <p:sp>
        <p:nvSpPr>
          <p:cNvPr id="14" name="Rechteck 18">
            <a:extLst>
              <a:ext uri="{FF2B5EF4-FFF2-40B4-BE49-F238E27FC236}">
                <a16:creationId xmlns:a16="http://schemas.microsoft.com/office/drawing/2014/main" id="{C801D24D-38A6-834B-8387-C8D41D47B0D7}"/>
              </a:ext>
            </a:extLst>
          </p:cNvPr>
          <p:cNvSpPr/>
          <p:nvPr/>
        </p:nvSpPr>
        <p:spPr>
          <a:xfrm>
            <a:off x="4508496" y="5574745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/>
              <a:t>ANO</a:t>
            </a:r>
            <a:r>
              <a:rPr lang="de-DE" dirty="0"/>
              <a:t>, </a:t>
            </a:r>
            <a:r>
              <a:rPr lang="cs-CZ" dirty="0"/>
              <a:t>velmi snadno</a:t>
            </a:r>
            <a:endParaRPr lang="de-DE" dirty="0"/>
          </a:p>
        </p:txBody>
      </p:sp>
      <p:sp>
        <p:nvSpPr>
          <p:cNvPr id="15" name="Rechteck 19">
            <a:extLst>
              <a:ext uri="{FF2B5EF4-FFF2-40B4-BE49-F238E27FC236}">
                <a16:creationId xmlns:a16="http://schemas.microsoft.com/office/drawing/2014/main" id="{C613AFCD-8C7D-D84B-B0EB-9367E3C4ADDA}"/>
              </a:ext>
            </a:extLst>
          </p:cNvPr>
          <p:cNvSpPr/>
          <p:nvPr/>
        </p:nvSpPr>
        <p:spPr>
          <a:xfrm>
            <a:off x="7082823" y="199038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6000" dirty="0"/>
              <a:t>-</a:t>
            </a:r>
          </a:p>
        </p:txBody>
      </p:sp>
      <p:sp>
        <p:nvSpPr>
          <p:cNvPr id="16" name="Rechteck 21">
            <a:extLst>
              <a:ext uri="{FF2B5EF4-FFF2-40B4-BE49-F238E27FC236}">
                <a16:creationId xmlns:a16="http://schemas.microsoft.com/office/drawing/2014/main" id="{9C628CF9-8505-1F40-B976-D35B2976BC3C}"/>
              </a:ext>
            </a:extLst>
          </p:cNvPr>
          <p:cNvSpPr/>
          <p:nvPr/>
        </p:nvSpPr>
        <p:spPr>
          <a:xfrm>
            <a:off x="7082822" y="3170219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r>
              <a:rPr lang="cs-CZ" b="1" dirty="0"/>
              <a:t>Výrazný emoční nebo dlouhodobý vývoj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7" name="Rechteck 23">
            <a:extLst>
              <a:ext uri="{FF2B5EF4-FFF2-40B4-BE49-F238E27FC236}">
                <a16:creationId xmlns:a16="http://schemas.microsoft.com/office/drawing/2014/main" id="{1004173C-726A-FE42-9139-AC3F5ED247F5}"/>
              </a:ext>
            </a:extLst>
          </p:cNvPr>
          <p:cNvSpPr/>
          <p:nvPr/>
        </p:nvSpPr>
        <p:spPr>
          <a:xfrm>
            <a:off x="7082822" y="4395726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r>
              <a:rPr lang="cs-CZ" b="1" dirty="0"/>
              <a:t>Jen sociálně-emočně</a:t>
            </a:r>
            <a:endParaRPr lang="de-DE" dirty="0"/>
          </a:p>
          <a:p>
            <a:pPr algn="ctr"/>
            <a:endParaRPr lang="de-DE" dirty="0"/>
          </a:p>
        </p:txBody>
      </p:sp>
      <p:sp>
        <p:nvSpPr>
          <p:cNvPr id="18" name="Rechteck 25">
            <a:extLst>
              <a:ext uri="{FF2B5EF4-FFF2-40B4-BE49-F238E27FC236}">
                <a16:creationId xmlns:a16="http://schemas.microsoft.com/office/drawing/2014/main" id="{2646C461-F1CB-C141-A5CB-1244DA4DFFF0}"/>
              </a:ext>
            </a:extLst>
          </p:cNvPr>
          <p:cNvSpPr/>
          <p:nvPr/>
        </p:nvSpPr>
        <p:spPr>
          <a:xfrm>
            <a:off x="7082822" y="558889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b="1" dirty="0"/>
          </a:p>
          <a:p>
            <a:pPr algn="ctr"/>
            <a:endParaRPr lang="de-DE" sz="1600" b="1" dirty="0"/>
          </a:p>
          <a:p>
            <a:pPr algn="ctr"/>
            <a:r>
              <a:rPr lang="cs-CZ" sz="1600" b="1" dirty="0"/>
              <a:t>Mění se celý život</a:t>
            </a:r>
            <a:r>
              <a:rPr lang="de-DE" sz="1600" b="1" dirty="0"/>
              <a:t> </a:t>
            </a:r>
            <a:br>
              <a:rPr lang="cs-CZ" sz="1600" b="1" dirty="0"/>
            </a:br>
            <a:r>
              <a:rPr lang="cs-CZ" sz="1600" dirty="0"/>
              <a:t>na základě jazykové interakce</a:t>
            </a:r>
            <a:endParaRPr lang="de-DE" sz="1600" dirty="0"/>
          </a:p>
          <a:p>
            <a:pPr algn="ctr"/>
            <a:endParaRPr lang="de-DE" sz="1600" b="1" dirty="0"/>
          </a:p>
          <a:p>
            <a:pPr algn="ctr"/>
            <a:endParaRPr lang="de-DE" dirty="0"/>
          </a:p>
        </p:txBody>
      </p:sp>
      <p:sp>
        <p:nvSpPr>
          <p:cNvPr id="19" name="Rechteck 26">
            <a:extLst>
              <a:ext uri="{FF2B5EF4-FFF2-40B4-BE49-F238E27FC236}">
                <a16:creationId xmlns:a16="http://schemas.microsoft.com/office/drawing/2014/main" id="{A379D8B6-4751-BC4A-BEA1-981191C4DE01}"/>
              </a:ext>
            </a:extLst>
          </p:cNvPr>
          <p:cNvSpPr/>
          <p:nvPr/>
        </p:nvSpPr>
        <p:spPr>
          <a:xfrm>
            <a:off x="9672934" y="1990384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>
                <a:solidFill>
                  <a:srgbClr val="FF0000"/>
                </a:solidFill>
              </a:rPr>
              <a:t>ANO</a:t>
            </a:r>
            <a:endParaRPr lang="de-DE" sz="2400" b="1" dirty="0">
              <a:solidFill>
                <a:srgbClr val="FF0000"/>
              </a:solidFill>
            </a:endParaRPr>
          </a:p>
          <a:p>
            <a:pPr algn="ctr"/>
            <a:r>
              <a:rPr lang="de-DE" sz="2000" dirty="0"/>
              <a:t>Afekt</a:t>
            </a:r>
            <a:r>
              <a:rPr lang="cs-CZ" sz="2000" dirty="0"/>
              <a:t>y</a:t>
            </a:r>
            <a:endParaRPr lang="de-DE" sz="2000" dirty="0"/>
          </a:p>
        </p:txBody>
      </p:sp>
      <p:sp>
        <p:nvSpPr>
          <p:cNvPr id="20" name="Rechteck 27">
            <a:extLst>
              <a:ext uri="{FF2B5EF4-FFF2-40B4-BE49-F238E27FC236}">
                <a16:creationId xmlns:a16="http://schemas.microsoft.com/office/drawing/2014/main" id="{3700FF5E-826B-EA45-B964-CA6526C127FA}"/>
              </a:ext>
            </a:extLst>
          </p:cNvPr>
          <p:cNvSpPr/>
          <p:nvPr/>
        </p:nvSpPr>
        <p:spPr>
          <a:xfrm>
            <a:off x="9672936" y="3176885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28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0000"/>
                </a:solidFill>
              </a:rPr>
              <a:t>ANO</a:t>
            </a:r>
            <a:endParaRPr lang="de-DE" sz="2400" b="1" dirty="0">
              <a:solidFill>
                <a:srgbClr val="FF0000"/>
              </a:solidFill>
            </a:endParaRPr>
          </a:p>
          <a:p>
            <a:pPr algn="ctr"/>
            <a:r>
              <a:rPr lang="cs-CZ" dirty="0"/>
              <a:t>Základní emoce</a:t>
            </a:r>
            <a:endParaRPr lang="de-DE" dirty="0"/>
          </a:p>
          <a:p>
            <a:pPr algn="ctr"/>
            <a:endParaRPr lang="de-DE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Rechteck 28">
            <a:extLst>
              <a:ext uri="{FF2B5EF4-FFF2-40B4-BE49-F238E27FC236}">
                <a16:creationId xmlns:a16="http://schemas.microsoft.com/office/drawing/2014/main" id="{34831E08-71FC-CC4D-82EE-5A0DD9394653}"/>
              </a:ext>
            </a:extLst>
          </p:cNvPr>
          <p:cNvSpPr/>
          <p:nvPr/>
        </p:nvSpPr>
        <p:spPr>
          <a:xfrm>
            <a:off x="9672935" y="4321545"/>
            <a:ext cx="2337145" cy="99737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000" b="1" dirty="0">
              <a:solidFill>
                <a:srgbClr val="FF0000"/>
              </a:solidFill>
            </a:endParaRPr>
          </a:p>
          <a:p>
            <a:pPr algn="ctr"/>
            <a:r>
              <a:rPr lang="cs-CZ" sz="2400" b="1" dirty="0">
                <a:solidFill>
                  <a:srgbClr val="FFC000"/>
                </a:solidFill>
              </a:rPr>
              <a:t>ANO</a:t>
            </a:r>
            <a:r>
              <a:rPr lang="de-DE" sz="2400" b="1" dirty="0">
                <a:solidFill>
                  <a:srgbClr val="FFC000"/>
                </a:solidFill>
              </a:rPr>
              <a:t>, </a:t>
            </a:r>
            <a:r>
              <a:rPr lang="cs-CZ" sz="2400" b="1" dirty="0">
                <a:solidFill>
                  <a:srgbClr val="FFC000"/>
                </a:solidFill>
              </a:rPr>
              <a:t>málo</a:t>
            </a:r>
            <a:endParaRPr lang="de-DE" sz="2400" b="1" dirty="0">
              <a:solidFill>
                <a:srgbClr val="FFC000"/>
              </a:solidFill>
            </a:endParaRPr>
          </a:p>
          <a:p>
            <a:pPr algn="ctr"/>
            <a:r>
              <a:rPr lang="de-DE" sz="1600" b="1" dirty="0"/>
              <a:t>M</a:t>
            </a:r>
            <a:r>
              <a:rPr lang="cs-CZ" sz="1600" b="1" dirty="0"/>
              <a:t>oc, vazba</a:t>
            </a:r>
            <a:r>
              <a:rPr lang="de-DE" sz="1600" dirty="0"/>
              <a:t> </a:t>
            </a:r>
            <a:r>
              <a:rPr lang="cs-CZ" sz="1600" dirty="0"/>
              <a:t>a</a:t>
            </a:r>
            <a:r>
              <a:rPr lang="de-DE" sz="1600" dirty="0"/>
              <a:t> </a:t>
            </a:r>
            <a:r>
              <a:rPr lang="cs-CZ" sz="1600" b="1" dirty="0"/>
              <a:t>výkon</a:t>
            </a:r>
            <a:r>
              <a:rPr lang="de-DE" sz="1600" b="1" dirty="0"/>
              <a:t> (</a:t>
            </a:r>
            <a:r>
              <a:rPr lang="cs-CZ" sz="1600" b="1" dirty="0"/>
              <a:t>usilování</a:t>
            </a:r>
            <a:r>
              <a:rPr lang="de-DE" sz="1600" b="1" dirty="0"/>
              <a:t>)</a:t>
            </a:r>
            <a:endParaRPr lang="de-DE" sz="1600" dirty="0"/>
          </a:p>
          <a:p>
            <a:pPr algn="ctr"/>
            <a:endParaRPr lang="de-DE" dirty="0"/>
          </a:p>
        </p:txBody>
      </p:sp>
      <p:sp>
        <p:nvSpPr>
          <p:cNvPr id="22" name="Rechteck 29">
            <a:extLst>
              <a:ext uri="{FF2B5EF4-FFF2-40B4-BE49-F238E27FC236}">
                <a16:creationId xmlns:a16="http://schemas.microsoft.com/office/drawing/2014/main" id="{E8CD97B9-B422-DE49-B5F8-6443C3BF625F}"/>
              </a:ext>
            </a:extLst>
          </p:cNvPr>
          <p:cNvSpPr/>
          <p:nvPr/>
        </p:nvSpPr>
        <p:spPr>
          <a:xfrm>
            <a:off x="9672935" y="5579606"/>
            <a:ext cx="2337145" cy="9258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b="1" dirty="0"/>
              <a:t>NE</a:t>
            </a:r>
            <a:r>
              <a:rPr lang="de-DE" sz="1600" b="1" dirty="0"/>
              <a:t>, </a:t>
            </a:r>
            <a:r>
              <a:rPr lang="cs-CZ" sz="1600" b="1" dirty="0"/>
              <a:t>jen ve spojení s jinými úrovněmi</a:t>
            </a:r>
            <a:endParaRPr lang="de-DE" sz="1600" b="1" dirty="0"/>
          </a:p>
        </p:txBody>
      </p:sp>
      <p:sp>
        <p:nvSpPr>
          <p:cNvPr id="23" name="Textfeld 4">
            <a:extLst>
              <a:ext uri="{FF2B5EF4-FFF2-40B4-BE49-F238E27FC236}">
                <a16:creationId xmlns:a16="http://schemas.microsoft.com/office/drawing/2014/main" id="{1A1D9226-D7F8-2643-AF34-4B3234F15426}"/>
              </a:ext>
            </a:extLst>
          </p:cNvPr>
          <p:cNvSpPr txBox="1"/>
          <p:nvPr/>
        </p:nvSpPr>
        <p:spPr>
          <a:xfrm>
            <a:off x="4508496" y="1396314"/>
            <a:ext cx="7485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/>
              <a:t>Lze změnit</a:t>
            </a:r>
            <a:r>
              <a:rPr lang="de-DE" sz="2200" b="1" dirty="0"/>
              <a:t>? </a:t>
            </a:r>
            <a:r>
              <a:rPr lang="cs-CZ" sz="2200" b="1" dirty="0"/>
              <a:t>   </a:t>
            </a:r>
            <a:r>
              <a:rPr lang="de-DE" sz="2200" b="1" dirty="0"/>
              <a:t>           </a:t>
            </a:r>
            <a:r>
              <a:rPr lang="cs-CZ" sz="2200" b="1" dirty="0"/>
              <a:t>    Nástroj/jak</a:t>
            </a:r>
            <a:r>
              <a:rPr lang="de-DE" sz="2200" b="1" dirty="0"/>
              <a:t>?</a:t>
            </a:r>
            <a:r>
              <a:rPr lang="cs-CZ" sz="2200" b="1" dirty="0"/>
              <a:t>             Význam pro chování?</a:t>
            </a:r>
            <a:endParaRPr lang="de-DE" sz="2200" b="1" dirty="0"/>
          </a:p>
        </p:txBody>
      </p:sp>
      <p:sp>
        <p:nvSpPr>
          <p:cNvPr id="24" name="Textfeld 5">
            <a:extLst>
              <a:ext uri="{FF2B5EF4-FFF2-40B4-BE49-F238E27FC236}">
                <a16:creationId xmlns:a16="http://schemas.microsoft.com/office/drawing/2014/main" id="{5E08245E-8280-FA48-9A30-E0007D69C795}"/>
              </a:ext>
            </a:extLst>
          </p:cNvPr>
          <p:cNvSpPr txBox="1"/>
          <p:nvPr/>
        </p:nvSpPr>
        <p:spPr>
          <a:xfrm>
            <a:off x="5109178" y="1940995"/>
            <a:ext cx="143990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cs-CZ" sz="2800" b="1" dirty="0">
                <a:solidFill>
                  <a:srgbClr val="FF0000"/>
                </a:solidFill>
              </a:rPr>
              <a:t>   </a:t>
            </a:r>
            <a:r>
              <a:rPr lang="de-DE" sz="2800" b="1" dirty="0">
                <a:solidFill>
                  <a:srgbClr val="FF0000"/>
                </a:solidFill>
              </a:rPr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1623070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4A00693-8398-6E4A-A523-C30B56EFB50F}"/>
              </a:ext>
            </a:extLst>
          </p:cNvPr>
          <p:cNvSpPr txBox="1"/>
          <p:nvPr/>
        </p:nvSpPr>
        <p:spPr>
          <a:xfrm>
            <a:off x="3583963" y="1074509"/>
            <a:ext cx="542488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6000" b="1" dirty="0"/>
              <a:t>POSTOJ</a:t>
            </a:r>
            <a:endParaRPr lang="de-DE" sz="6000" b="1" dirty="0"/>
          </a:p>
          <a:p>
            <a:pPr algn="ctr"/>
            <a:endParaRPr lang="de-DE" sz="6000" dirty="0"/>
          </a:p>
          <a:p>
            <a:pPr algn="ctr"/>
            <a:r>
              <a:rPr lang="cs-CZ" sz="6000" dirty="0"/>
              <a:t>Fyzický </a:t>
            </a:r>
            <a:r>
              <a:rPr lang="de-DE" sz="6000" dirty="0"/>
              <a:t>– </a:t>
            </a:r>
            <a:r>
              <a:rPr lang="cs-CZ" sz="6000" dirty="0"/>
              <a:t>emoční</a:t>
            </a:r>
            <a:endParaRPr lang="de-DE" sz="6000" dirty="0"/>
          </a:p>
          <a:p>
            <a:pPr algn="ctr"/>
            <a:endParaRPr lang="de-DE" sz="6000" dirty="0"/>
          </a:p>
          <a:p>
            <a:pPr algn="ctr"/>
            <a:r>
              <a:rPr lang="de-DE" sz="6000" b="1" dirty="0"/>
              <a:t>EMBODIMENT</a:t>
            </a:r>
          </a:p>
        </p:txBody>
      </p:sp>
    </p:spTree>
    <p:extLst>
      <p:ext uri="{BB962C8B-B14F-4D97-AF65-F5344CB8AC3E}">
        <p14:creationId xmlns:p14="http://schemas.microsoft.com/office/powerpoint/2010/main" val="631868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4A00693-8398-6E4A-A523-C30B56EFB50F}"/>
              </a:ext>
            </a:extLst>
          </p:cNvPr>
          <p:cNvSpPr txBox="1"/>
          <p:nvPr/>
        </p:nvSpPr>
        <p:spPr>
          <a:xfrm>
            <a:off x="1185072" y="2792098"/>
            <a:ext cx="9821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6000" b="1" dirty="0"/>
              <a:t>EMBODIED COMMUNICATION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8E9617A-BAD7-944E-AD1A-0F1DB32A42BE}"/>
              </a:ext>
            </a:extLst>
          </p:cNvPr>
          <p:cNvSpPr txBox="1"/>
          <p:nvPr/>
        </p:nvSpPr>
        <p:spPr>
          <a:xfrm>
            <a:off x="1054443" y="5548184"/>
            <a:ext cx="10083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této části prezentace se v zásadě cituje z</a:t>
            </a:r>
            <a:r>
              <a:rPr lang="de-DE" dirty="0"/>
              <a:t>:</a:t>
            </a:r>
          </a:p>
          <a:p>
            <a:r>
              <a:rPr lang="de-DE" dirty="0"/>
              <a:t>Storch, Maja und Tschacher, Wolfgang, Embodied Communication, 2. erw. Aufl., Hogrefe, Bern, 2016</a:t>
            </a:r>
          </a:p>
        </p:txBody>
      </p:sp>
    </p:spTree>
    <p:extLst>
      <p:ext uri="{BB962C8B-B14F-4D97-AF65-F5344CB8AC3E}">
        <p14:creationId xmlns:p14="http://schemas.microsoft.com/office/powerpoint/2010/main" val="14448193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190D-16E8-FF4F-A46B-D6305CE6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3600" b="1" dirty="0"/>
              <a:t>Ilu</a:t>
            </a:r>
            <a:r>
              <a:rPr lang="cs-CZ" sz="3600" b="1" dirty="0"/>
              <a:t>ze směrovosti k</a:t>
            </a:r>
            <a:r>
              <a:rPr lang="de-DE" sz="3600" b="1" dirty="0"/>
              <a:t>omunika</a:t>
            </a:r>
            <a:r>
              <a:rPr lang="cs-CZ" sz="3600" b="1" dirty="0"/>
              <a:t>ce</a:t>
            </a:r>
            <a:br>
              <a:rPr lang="de-DE" sz="3600" b="1" dirty="0"/>
            </a:br>
            <a:endParaRPr lang="de-DE" sz="3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1C1D6-1416-F045-9A9A-508D2D6B2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34031"/>
            <a:ext cx="10515600" cy="2642931"/>
          </a:xfrm>
        </p:spPr>
        <p:txBody>
          <a:bodyPr/>
          <a:lstStyle/>
          <a:p>
            <a:r>
              <a:rPr lang="cs-CZ" dirty="0"/>
              <a:t>Domněnka: Jedná se o dvoustranně směrované procesy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DD9561-038B-F84B-81EC-4FAA0E84B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622" y="1242455"/>
            <a:ext cx="3703394" cy="1926969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6E963E1-6B9E-3D41-9895-924F83603947}"/>
              </a:ext>
            </a:extLst>
          </p:cNvPr>
          <p:cNvSpPr/>
          <p:nvPr/>
        </p:nvSpPr>
        <p:spPr>
          <a:xfrm>
            <a:off x="4056513" y="1185382"/>
            <a:ext cx="1209755" cy="556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C000"/>
                </a:solidFill>
              </a:rPr>
              <a:t>PŘÍJEMCE/</a:t>
            </a:r>
          </a:p>
          <a:p>
            <a:pPr algn="ctr"/>
            <a:r>
              <a:rPr lang="cs-CZ" sz="1600" b="1" dirty="0">
                <a:solidFill>
                  <a:srgbClr val="FFC000"/>
                </a:solidFill>
              </a:rPr>
              <a:t>ODESILATEL</a:t>
            </a:r>
            <a:endParaRPr lang="de-DE" sz="1600" b="1" dirty="0">
              <a:solidFill>
                <a:srgbClr val="FFC000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3EBEB48-8ADB-184A-8E23-94AC4B97D67C}"/>
              </a:ext>
            </a:extLst>
          </p:cNvPr>
          <p:cNvSpPr/>
          <p:nvPr/>
        </p:nvSpPr>
        <p:spPr>
          <a:xfrm>
            <a:off x="6925733" y="1344507"/>
            <a:ext cx="799254" cy="32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rgbClr val="FFC000"/>
                </a:solidFill>
              </a:rPr>
              <a:t>PŘÍJEMCE/ ODESILATEL</a:t>
            </a:r>
            <a:endParaRPr lang="de-DE" sz="800" b="1" dirty="0">
              <a:solidFill>
                <a:srgbClr val="FFC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C74CFAA-A8F7-DA4A-A9B9-AAD82FDED06F}"/>
              </a:ext>
            </a:extLst>
          </p:cNvPr>
          <p:cNvSpPr/>
          <p:nvPr/>
        </p:nvSpPr>
        <p:spPr>
          <a:xfrm>
            <a:off x="5694745" y="2690648"/>
            <a:ext cx="821670" cy="3258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KANÁL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4AA7094-7DB4-794D-A691-76953C664E21}"/>
              </a:ext>
            </a:extLst>
          </p:cNvPr>
          <p:cNvSpPr/>
          <p:nvPr/>
        </p:nvSpPr>
        <p:spPr>
          <a:xfrm>
            <a:off x="6689261" y="1185382"/>
            <a:ext cx="1209755" cy="556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C000"/>
                </a:solidFill>
              </a:rPr>
              <a:t>PŘÍJEMCE/</a:t>
            </a:r>
          </a:p>
          <a:p>
            <a:pPr algn="ctr"/>
            <a:r>
              <a:rPr lang="cs-CZ" sz="1600" b="1" dirty="0">
                <a:solidFill>
                  <a:srgbClr val="FFC000"/>
                </a:solidFill>
              </a:rPr>
              <a:t>ODESILATEL</a:t>
            </a:r>
            <a:endParaRPr lang="de-DE" sz="1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08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190D-16E8-FF4F-A46B-D6305CE6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Iluze směrovosti</a:t>
            </a:r>
            <a:r>
              <a:rPr lang="de-DE" sz="3600" b="1" dirty="0"/>
              <a:t> </a:t>
            </a:r>
            <a:r>
              <a:rPr lang="cs-CZ" sz="3600" b="1" dirty="0"/>
              <a:t>k</a:t>
            </a:r>
            <a:r>
              <a:rPr lang="de-DE" sz="3600" b="1" dirty="0"/>
              <a:t>om</a:t>
            </a:r>
            <a:r>
              <a:rPr lang="cs-CZ" sz="3600" b="1" dirty="0"/>
              <a:t>unikace</a:t>
            </a:r>
            <a:br>
              <a:rPr lang="de-DE" sz="3600" b="1" dirty="0"/>
            </a:br>
            <a:endParaRPr lang="de-DE" sz="3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1C1D6-1416-F045-9A9A-508D2D6B2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34031"/>
            <a:ext cx="10515600" cy="2642931"/>
          </a:xfrm>
        </p:spPr>
        <p:txBody>
          <a:bodyPr/>
          <a:lstStyle/>
          <a:p>
            <a:r>
              <a:rPr lang="cs-CZ" dirty="0"/>
              <a:t>Domněnka</a:t>
            </a:r>
            <a:r>
              <a:rPr lang="de-DE" dirty="0"/>
              <a:t>: </a:t>
            </a:r>
            <a:r>
              <a:rPr lang="cs-CZ" dirty="0"/>
              <a:t>Jedná se o dvoustranně směrované procesy</a:t>
            </a:r>
            <a:r>
              <a:rPr lang="de-DE" dirty="0"/>
              <a:t>.</a:t>
            </a:r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DD9561-038B-F84B-81EC-4FAA0E84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622" y="1242455"/>
            <a:ext cx="3703394" cy="1926969"/>
          </a:xfrm>
          <a:prstGeom prst="rect">
            <a:avLst/>
          </a:prstGeom>
        </p:spPr>
      </p:pic>
      <p:pic>
        <p:nvPicPr>
          <p:cNvPr id="6" name="Grafik 5" descr="Ein Bild, das draußen, Gras, Spur, Fluss enthält.&#10;&#10;Automatisch generierte Beschreibung">
            <a:extLst>
              <a:ext uri="{FF2B5EF4-FFF2-40B4-BE49-F238E27FC236}">
                <a16:creationId xmlns:a16="http://schemas.microsoft.com/office/drawing/2014/main" id="{0C5AF483-B9E9-C743-A4E7-88A39080B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983" y="4162638"/>
            <a:ext cx="3606033" cy="2397381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80DC8B21-9984-844D-92EC-5C4B2B23126D}"/>
              </a:ext>
            </a:extLst>
          </p:cNvPr>
          <p:cNvSpPr/>
          <p:nvPr/>
        </p:nvSpPr>
        <p:spPr>
          <a:xfrm>
            <a:off x="4334933" y="1361440"/>
            <a:ext cx="799254" cy="32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rgbClr val="FFC000"/>
                </a:solidFill>
              </a:rPr>
              <a:t>PŘÍJEMCE/ ODESILATEL</a:t>
            </a:r>
            <a:endParaRPr lang="de-DE" sz="800" b="1" dirty="0">
              <a:solidFill>
                <a:srgbClr val="FFC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4BAEFB2-EF23-8247-AD11-A5992453C066}"/>
              </a:ext>
            </a:extLst>
          </p:cNvPr>
          <p:cNvSpPr/>
          <p:nvPr/>
        </p:nvSpPr>
        <p:spPr>
          <a:xfrm>
            <a:off x="6925733" y="1361440"/>
            <a:ext cx="799254" cy="32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rgbClr val="FFC000"/>
                </a:solidFill>
              </a:rPr>
              <a:t>PŘÍJEMCE/ ODESILATEL</a:t>
            </a:r>
            <a:endParaRPr lang="de-DE" sz="800" b="1" dirty="0">
              <a:solidFill>
                <a:srgbClr val="FFC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E57E6C3-5946-3D41-9672-A2498DE4379A}"/>
              </a:ext>
            </a:extLst>
          </p:cNvPr>
          <p:cNvSpPr/>
          <p:nvPr/>
        </p:nvSpPr>
        <p:spPr>
          <a:xfrm>
            <a:off x="4056513" y="1185382"/>
            <a:ext cx="1209755" cy="556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C000"/>
                </a:solidFill>
              </a:rPr>
              <a:t>PŘÍJEMCE/</a:t>
            </a:r>
          </a:p>
          <a:p>
            <a:pPr algn="ctr"/>
            <a:r>
              <a:rPr lang="cs-CZ" sz="1600" b="1" dirty="0">
                <a:solidFill>
                  <a:srgbClr val="FFC000"/>
                </a:solidFill>
              </a:rPr>
              <a:t>ODESILATEL</a:t>
            </a:r>
            <a:endParaRPr lang="de-DE" sz="1600" b="1" dirty="0">
              <a:solidFill>
                <a:srgbClr val="FFC000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3694A60-FE8E-CE4B-884C-8BBB9531D740}"/>
              </a:ext>
            </a:extLst>
          </p:cNvPr>
          <p:cNvSpPr/>
          <p:nvPr/>
        </p:nvSpPr>
        <p:spPr>
          <a:xfrm>
            <a:off x="6689261" y="1185382"/>
            <a:ext cx="1209755" cy="556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C000"/>
                </a:solidFill>
              </a:rPr>
              <a:t>PŘÍJEMCE/</a:t>
            </a:r>
          </a:p>
          <a:p>
            <a:pPr algn="ctr"/>
            <a:r>
              <a:rPr lang="cs-CZ" sz="1600" b="1" dirty="0">
                <a:solidFill>
                  <a:srgbClr val="FFC000"/>
                </a:solidFill>
              </a:rPr>
              <a:t>ODESILATEL</a:t>
            </a:r>
            <a:endParaRPr lang="de-DE" sz="1600" b="1" dirty="0">
              <a:solidFill>
                <a:srgbClr val="FFC000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1E2B9CC-9212-674E-9999-3CAEC93E6ACC}"/>
              </a:ext>
            </a:extLst>
          </p:cNvPr>
          <p:cNvSpPr/>
          <p:nvPr/>
        </p:nvSpPr>
        <p:spPr>
          <a:xfrm>
            <a:off x="5694745" y="2690648"/>
            <a:ext cx="821670" cy="3258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KANÁL</a:t>
            </a:r>
            <a:endParaRPr lang="de-D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979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CB63B-E20F-494D-BF36-CF4B3C51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Mann, Person, Kleidung, Getränk enthält.&#10;&#10;Automatisch generierte Beschreibung">
            <a:extLst>
              <a:ext uri="{FF2B5EF4-FFF2-40B4-BE49-F238E27FC236}">
                <a16:creationId xmlns:a16="http://schemas.microsoft.com/office/drawing/2014/main" id="{5FCBE15D-6ABA-0F4D-8BA9-A3734A6E0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74" y="831292"/>
            <a:ext cx="11833651" cy="5195416"/>
          </a:xfrm>
        </p:spPr>
      </p:pic>
      <p:pic>
        <p:nvPicPr>
          <p:cNvPr id="4" name="Grafik 3" descr="Ein Bild, das Person, Mann, darstellend, schließen enthält.&#10;&#10;Automatisch generierte Beschreibung">
            <a:extLst>
              <a:ext uri="{FF2B5EF4-FFF2-40B4-BE49-F238E27FC236}">
                <a16:creationId xmlns:a16="http://schemas.microsoft.com/office/drawing/2014/main" id="{C7FBF35A-526C-1B4A-9644-DDDD688FB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74" y="831292"/>
            <a:ext cx="11833652" cy="51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46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190D-16E8-FF4F-A46B-D6305CE6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Iluze směrovosti komunikace</a:t>
            </a:r>
            <a:br>
              <a:rPr lang="de-DE" sz="3600" b="1" dirty="0"/>
            </a:br>
            <a:endParaRPr lang="de-DE" sz="3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1C1D6-1416-F045-9A9A-508D2D6B20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34031"/>
            <a:ext cx="10515600" cy="2642931"/>
          </a:xfrm>
        </p:spPr>
        <p:txBody>
          <a:bodyPr>
            <a:normAutofit/>
          </a:bodyPr>
          <a:lstStyle/>
          <a:p>
            <a:r>
              <a:rPr lang="cs-CZ" dirty="0"/>
              <a:t>Domněnka</a:t>
            </a:r>
            <a:r>
              <a:rPr lang="de-DE" dirty="0"/>
              <a:t>: </a:t>
            </a:r>
            <a:r>
              <a:rPr lang="cs-CZ" dirty="0"/>
              <a:t>Jedná se o dvoustranně směrované procesy</a:t>
            </a:r>
            <a:r>
              <a:rPr lang="de-DE" dirty="0"/>
              <a:t>.</a:t>
            </a:r>
          </a:p>
          <a:p>
            <a:r>
              <a:rPr lang="cs-CZ" dirty="0"/>
              <a:t>Příjemci nepřestanou vysílat, i když se snaží zcela soustředěně naslouchat</a:t>
            </a:r>
            <a:r>
              <a:rPr lang="de-DE" dirty="0"/>
              <a:t>.</a:t>
            </a:r>
          </a:p>
          <a:p>
            <a:r>
              <a:rPr lang="cs-CZ" dirty="0"/>
              <a:t>Předpokládaná směrovost komunikace je fikce</a:t>
            </a:r>
            <a:r>
              <a:rPr lang="de-DE" dirty="0"/>
              <a:t>!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DD9561-038B-F84B-81EC-4FAA0E84B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622" y="1242455"/>
            <a:ext cx="3703394" cy="19269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F46D27E-CAAD-9646-A5BC-17052BAEB0A2}"/>
              </a:ext>
            </a:extLst>
          </p:cNvPr>
          <p:cNvSpPr/>
          <p:nvPr/>
        </p:nvSpPr>
        <p:spPr>
          <a:xfrm>
            <a:off x="4368570" y="1341120"/>
            <a:ext cx="799254" cy="32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rgbClr val="FFC000"/>
                </a:solidFill>
              </a:rPr>
              <a:t>PŘÍJEMCE/ ODESILATEL</a:t>
            </a:r>
            <a:endParaRPr lang="de-DE" sz="800" b="1" dirty="0">
              <a:solidFill>
                <a:srgbClr val="FFC000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37ECBEE-6C84-7C46-851D-3CABAB903D76}"/>
              </a:ext>
            </a:extLst>
          </p:cNvPr>
          <p:cNvSpPr/>
          <p:nvPr/>
        </p:nvSpPr>
        <p:spPr>
          <a:xfrm>
            <a:off x="6939279" y="1341120"/>
            <a:ext cx="799254" cy="329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800" b="1" dirty="0">
                <a:solidFill>
                  <a:srgbClr val="FFC000"/>
                </a:solidFill>
              </a:rPr>
              <a:t>PŘÍJEMCE/ ODESILATEL</a:t>
            </a:r>
            <a:endParaRPr lang="de-DE" sz="800" b="1" dirty="0">
              <a:solidFill>
                <a:srgbClr val="FFC000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00BA03F9-0BCB-114E-897A-8F194E5C989A}"/>
              </a:ext>
            </a:extLst>
          </p:cNvPr>
          <p:cNvSpPr/>
          <p:nvPr/>
        </p:nvSpPr>
        <p:spPr>
          <a:xfrm>
            <a:off x="4056513" y="1185382"/>
            <a:ext cx="1209755" cy="556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C000"/>
                </a:solidFill>
              </a:rPr>
              <a:t>PŘÍJEMCE/</a:t>
            </a:r>
          </a:p>
          <a:p>
            <a:pPr algn="ctr"/>
            <a:r>
              <a:rPr lang="cs-CZ" sz="1600" b="1" dirty="0">
                <a:solidFill>
                  <a:srgbClr val="FFC000"/>
                </a:solidFill>
              </a:rPr>
              <a:t>ODESILATEL</a:t>
            </a:r>
            <a:endParaRPr lang="de-DE" sz="1600" b="1" dirty="0">
              <a:solidFill>
                <a:srgbClr val="FFC000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5290A65C-8AA1-6545-B29D-FE2B6A35B833}"/>
              </a:ext>
            </a:extLst>
          </p:cNvPr>
          <p:cNvSpPr/>
          <p:nvPr/>
        </p:nvSpPr>
        <p:spPr>
          <a:xfrm>
            <a:off x="6689261" y="1185382"/>
            <a:ext cx="1209755" cy="5563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rgbClr val="FFC000"/>
                </a:solidFill>
              </a:rPr>
              <a:t>PŘÍJEMCE/</a:t>
            </a:r>
          </a:p>
          <a:p>
            <a:pPr algn="ctr"/>
            <a:r>
              <a:rPr lang="cs-CZ" sz="1600" b="1" dirty="0">
                <a:solidFill>
                  <a:srgbClr val="FFC000"/>
                </a:solidFill>
              </a:rPr>
              <a:t>ODESILATEL</a:t>
            </a:r>
            <a:endParaRPr lang="de-DE" sz="1600" b="1" dirty="0">
              <a:solidFill>
                <a:srgbClr val="FFC000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A0348CA-EC75-F346-9520-E3697E1C7FC6}"/>
              </a:ext>
            </a:extLst>
          </p:cNvPr>
          <p:cNvSpPr/>
          <p:nvPr/>
        </p:nvSpPr>
        <p:spPr>
          <a:xfrm>
            <a:off x="5694745" y="2690648"/>
            <a:ext cx="821670" cy="32582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bg1"/>
                </a:solidFill>
              </a:rPr>
              <a:t>KANÁL</a:t>
            </a:r>
            <a:endParaRPr lang="de-DE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081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190D-16E8-FF4F-A46B-D6305CE6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Iluze směrovosti komunikace</a:t>
            </a:r>
            <a:br>
              <a:rPr lang="de-DE" sz="3600" b="1" dirty="0"/>
            </a:br>
            <a:endParaRPr lang="de-DE" sz="3600" b="1" dirty="0"/>
          </a:p>
        </p:txBody>
      </p:sp>
      <p:pic>
        <p:nvPicPr>
          <p:cNvPr id="8" name="Inhaltsplatzhalter 7" descr="Ein Bild, das Himmel, draußen, Wasser, Boot enthält.&#10;&#10;Automatisch generierte Beschreibung">
            <a:extLst>
              <a:ext uri="{FF2B5EF4-FFF2-40B4-BE49-F238E27FC236}">
                <a16:creationId xmlns:a16="http://schemas.microsoft.com/office/drawing/2014/main" id="{F4288414-5279-544B-A6F9-FA3311C4B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3772" y="1233669"/>
            <a:ext cx="7644456" cy="4390662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0BAEF95C-1041-7248-960E-2EA4658DF805}"/>
              </a:ext>
            </a:extLst>
          </p:cNvPr>
          <p:cNvSpPr txBox="1"/>
          <p:nvPr/>
        </p:nvSpPr>
        <p:spPr>
          <a:xfrm>
            <a:off x="2656703" y="5846544"/>
            <a:ext cx="48152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Řada poselství pluje současně do různých směrů.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63526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190D-16E8-FF4F-A46B-D6305CE6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Iluze směrovosti komunikace</a:t>
            </a:r>
            <a:br>
              <a:rPr lang="de-DE" sz="3600" b="1" dirty="0"/>
            </a:br>
            <a:endParaRPr lang="de-DE" sz="36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006E204-3A25-9146-9124-56C7671FC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Tato různá </a:t>
            </a:r>
            <a:r>
              <a:rPr lang="de-DE" dirty="0"/>
              <a:t>(</a:t>
            </a:r>
            <a:r>
              <a:rPr lang="cs-CZ" dirty="0"/>
              <a:t>fyzická – emoční – jazyková) poselství vedou neodvratně </a:t>
            </a:r>
            <a:br>
              <a:rPr lang="cs-CZ" dirty="0"/>
            </a:br>
            <a:r>
              <a:rPr lang="cs-CZ" dirty="0"/>
              <a:t>k rozličným formám</a:t>
            </a:r>
            <a:r>
              <a:rPr lang="de-DE" dirty="0"/>
              <a:t> </a:t>
            </a:r>
            <a:r>
              <a:rPr lang="cs-CZ" b="1" dirty="0"/>
              <a:t>vytváření vzorů</a:t>
            </a:r>
            <a:r>
              <a:rPr lang="de-DE" dirty="0"/>
              <a:t>, </a:t>
            </a:r>
            <a:r>
              <a:rPr lang="cs-CZ" dirty="0"/>
              <a:t>zejména protože významná část komunikace probíhá nevědomě</a:t>
            </a:r>
            <a:r>
              <a:rPr lang="de-DE" dirty="0"/>
              <a:t>.</a:t>
            </a:r>
          </a:p>
          <a:p>
            <a:r>
              <a:rPr lang="cs-CZ" dirty="0"/>
              <a:t>Komunikace a interakce obecně znamenají, že dvě osoby nebo více osob tvoří systém</a:t>
            </a:r>
            <a:r>
              <a:rPr lang="de-DE" dirty="0"/>
              <a:t>. </a:t>
            </a:r>
          </a:p>
          <a:p>
            <a:r>
              <a:rPr lang="cs-CZ" dirty="0"/>
              <a:t>Vytváření systému vede podle teorie systému a synergetiky </a:t>
            </a:r>
            <a:br>
              <a:rPr lang="cs-CZ" dirty="0"/>
            </a:br>
            <a:r>
              <a:rPr lang="cs-CZ" dirty="0"/>
              <a:t>k vytváření vzorů v nově vznikajícím systému. Aplikováno na komunikaci se jedná o vytváření sociálních vzorů</a:t>
            </a:r>
            <a:r>
              <a:rPr lang="de-DE" dirty="0"/>
              <a:t>. 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778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A190D-16E8-FF4F-A46B-D6305CE62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Iluze směrovosti komunikace</a:t>
            </a:r>
            <a:br>
              <a:rPr lang="de-DE" sz="3600" b="1" dirty="0"/>
            </a:br>
            <a:endParaRPr lang="de-DE" sz="3600" b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006E204-3A25-9146-9124-56C7671FCE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 této formě vytváření vzorů nedochází, protože „to tak někdo chce“, a ani ne tak, jak si to v zásadě přejí všichni zúčastnění. Spíše se jedná o formu sebeorganizace</a:t>
            </a:r>
            <a:r>
              <a:rPr lang="de-DE" dirty="0"/>
              <a:t>.</a:t>
            </a:r>
          </a:p>
          <a:p>
            <a:r>
              <a:rPr lang="cs-CZ" dirty="0"/>
              <a:t>Pro tuto formu vytváření vzorů v sociální souhře jednotlivců používáme pojem </a:t>
            </a:r>
            <a:r>
              <a:rPr lang="cs-CZ" b="1" dirty="0"/>
              <a:t>s</a:t>
            </a:r>
            <a:r>
              <a:rPr lang="de-DE" b="1" dirty="0"/>
              <a:t>ynchroni</a:t>
            </a:r>
            <a:r>
              <a:rPr lang="cs-CZ" b="1" dirty="0"/>
              <a:t>zace</a:t>
            </a:r>
            <a:r>
              <a:rPr lang="de-DE" dirty="0"/>
              <a:t>. </a:t>
            </a:r>
            <a:r>
              <a:rPr lang="cs-CZ" dirty="0"/>
              <a:t>Definitivní výsledek synchronizace označujeme pojmem </a:t>
            </a:r>
            <a:r>
              <a:rPr lang="cs-CZ" b="1" dirty="0"/>
              <a:t>s</a:t>
            </a:r>
            <a:r>
              <a:rPr lang="de-DE" b="1" dirty="0"/>
              <a:t>ynchronie</a:t>
            </a:r>
            <a:r>
              <a:rPr lang="de-DE" dirty="0"/>
              <a:t>.</a:t>
            </a:r>
            <a:endParaRPr lang="de-DE" b="1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1429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AE16F-F0DB-E94F-8FA5-134CCB9C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EMBODIED COMMUNICATION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DA68B2-2341-A04A-85E2-6AC21509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Dva lidé jsou </a:t>
            </a:r>
            <a:r>
              <a:rPr lang="de-DE" dirty="0"/>
              <a:t>synchron</a:t>
            </a:r>
            <a:r>
              <a:rPr lang="cs-CZ" dirty="0"/>
              <a:t>ní, když se pohybují současně a stejně.</a:t>
            </a:r>
            <a:endParaRPr lang="de-DE" dirty="0"/>
          </a:p>
          <a:p>
            <a:r>
              <a:rPr lang="cs-CZ" dirty="0"/>
              <a:t>Vědci mohou výskyt s</a:t>
            </a:r>
            <a:r>
              <a:rPr lang="de-DE" dirty="0"/>
              <a:t>ynchronie</a:t>
            </a:r>
            <a:r>
              <a:rPr lang="cs-CZ" dirty="0"/>
              <a:t> prokázat přístroji nebo videoanalýzou, i když zúčastnění synchronii vůbec nevnímají</a:t>
            </a:r>
            <a:r>
              <a:rPr lang="de-DE" dirty="0"/>
              <a:t>.</a:t>
            </a:r>
            <a:r>
              <a:rPr lang="cs-CZ" dirty="0"/>
              <a:t> V běžném životě si zúčastnění zpravidla ani nevšimnou, že se při komunikaci fyzicky synchronizují. Lidé se synchronizují nevědomě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3116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AE16F-F0DB-E94F-8FA5-134CCB9C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EMBODIED COMMUNICATION</a:t>
            </a:r>
            <a:br>
              <a:rPr lang="de-DE" b="1" dirty="0"/>
            </a:br>
            <a:endParaRPr lang="de-DE" dirty="0"/>
          </a:p>
        </p:txBody>
      </p:sp>
      <p:pic>
        <p:nvPicPr>
          <p:cNvPr id="5" name="Inhaltsplatzhalter 4" descr="Ein Bild, das Text, beobachtend, verschieden, gleich enthält.&#10;&#10;Automatisch generierte Beschreibung">
            <a:extLst>
              <a:ext uri="{FF2B5EF4-FFF2-40B4-BE49-F238E27FC236}">
                <a16:creationId xmlns:a16="http://schemas.microsoft.com/office/drawing/2014/main" id="{CB8F41C6-72CF-CC43-A5DF-DA6FD1F38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843" y="1463868"/>
            <a:ext cx="11624314" cy="454151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E90E76B-0AD8-9D4E-A074-21177DB08B66}"/>
              </a:ext>
            </a:extLst>
          </p:cNvPr>
          <p:cNvSpPr txBox="1"/>
          <p:nvPr/>
        </p:nvSpPr>
        <p:spPr>
          <a:xfrm>
            <a:off x="283843" y="6077376"/>
            <a:ext cx="11414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Tschacher, W., Rees, G.M. &amp; Ramseyer, F. (2014). Nonverbal synchrony and affect in dyadic interactions. Frontiers in Psychology, 5, 1323.</a:t>
            </a:r>
          </a:p>
          <a:p>
            <a:endParaRPr lang="de-DE" sz="1000" dirty="0"/>
          </a:p>
          <a:p>
            <a:r>
              <a:rPr lang="de-DE" sz="1000" dirty="0"/>
              <a:t>Ramseyer, F. &amp; Tschacher, W. (2011). Nonverbal synchrony in psychotherapy: Coordinated body-movement reflects relationship quality and outcome. Journal of Consulting and Clinical Psychology, 79, 284–295.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20020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AE16F-F0DB-E94F-8FA5-134CCB9C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EMBODIED COMMUNICATION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DA68B2-2341-A04A-85E2-6AC21509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</a:t>
            </a:r>
            <a:r>
              <a:rPr lang="de-DE" dirty="0"/>
              <a:t>ypi</a:t>
            </a:r>
            <a:r>
              <a:rPr lang="cs-CZ" dirty="0"/>
              <a:t>cká vlastnost</a:t>
            </a:r>
            <a:r>
              <a:rPr lang="de-DE" dirty="0"/>
              <a:t> </a:t>
            </a:r>
            <a:r>
              <a:rPr lang="cs-CZ" b="1" dirty="0"/>
              <a:t>e</a:t>
            </a:r>
            <a:r>
              <a:rPr lang="de-DE" b="1" dirty="0"/>
              <a:t>mbodiment</a:t>
            </a:r>
            <a:r>
              <a:rPr lang="cs-CZ" b="1" dirty="0"/>
              <a:t>u</a:t>
            </a:r>
            <a:r>
              <a:rPr lang="de-DE" dirty="0"/>
              <a:t>: </a:t>
            </a:r>
            <a:r>
              <a:rPr lang="cs-CZ" dirty="0"/>
              <a:t>Působení mezi tělem a duchem probíhá v obou směrech</a:t>
            </a:r>
            <a:r>
              <a:rPr lang="de-DE" dirty="0"/>
              <a:t>.</a:t>
            </a:r>
          </a:p>
          <a:p>
            <a:r>
              <a:rPr lang="cs-CZ" dirty="0"/>
              <a:t>S</a:t>
            </a:r>
            <a:r>
              <a:rPr lang="de-DE" dirty="0"/>
              <a:t>ynchronie </a:t>
            </a:r>
            <a:r>
              <a:rPr lang="cs-CZ" dirty="0"/>
              <a:t>tak souvisí s dobrou kvalitou vztahů. Pacienti s jistou vazbou vykazují v analýze m</a:t>
            </a:r>
            <a:r>
              <a:rPr lang="de-DE" dirty="0"/>
              <a:t>otion energy analysis </a:t>
            </a:r>
            <a:r>
              <a:rPr lang="cs-CZ" dirty="0"/>
              <a:t>vyšší s</a:t>
            </a:r>
            <a:r>
              <a:rPr lang="de-DE" dirty="0"/>
              <a:t>ynchroni</a:t>
            </a:r>
            <a:r>
              <a:rPr lang="cs-CZ" dirty="0"/>
              <a:t>i</a:t>
            </a:r>
            <a:r>
              <a:rPr lang="de-DE" dirty="0"/>
              <a:t>.</a:t>
            </a:r>
          </a:p>
          <a:p>
            <a:r>
              <a:rPr lang="cs-CZ" dirty="0"/>
              <a:t>Tak mohli</a:t>
            </a:r>
            <a:r>
              <a:rPr lang="de-DE" dirty="0"/>
              <a:t> Tschacher et al. </a:t>
            </a:r>
            <a:r>
              <a:rPr lang="cs-CZ" dirty="0"/>
              <a:t>předpovědět dosažení terapeutických cílů podle rozsahu nonverbální synchronizace při terapeutických sezeních</a:t>
            </a:r>
            <a:r>
              <a:rPr lang="de-DE" dirty="0"/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37060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AE16F-F0DB-E94F-8FA5-134CCB9C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EMBODIED COMMUNICATION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DA68B2-2341-A04A-85E2-6AC21509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To by mohla být skvělá technika optimalizace kvality komunikace</a:t>
            </a:r>
            <a:r>
              <a:rPr lang="de-DE" dirty="0"/>
              <a:t>!</a:t>
            </a:r>
          </a:p>
          <a:p>
            <a:r>
              <a:rPr lang="cs-CZ" dirty="0"/>
              <a:t>Bohužel</a:t>
            </a:r>
            <a:r>
              <a:rPr lang="de-DE" dirty="0"/>
              <a:t> </a:t>
            </a:r>
            <a:r>
              <a:rPr lang="de-DE" sz="3600" b="1" dirty="0"/>
              <a:t>NE</a:t>
            </a:r>
            <a:r>
              <a:rPr lang="de-DE" dirty="0"/>
              <a:t>.</a:t>
            </a:r>
          </a:p>
          <a:p>
            <a:r>
              <a:rPr lang="cs-CZ" dirty="0"/>
              <a:t>Jakmile totiž blahodárné </a:t>
            </a:r>
            <a:r>
              <a:rPr lang="de-DE" dirty="0"/>
              <a:t>„</a:t>
            </a:r>
            <a:r>
              <a:rPr lang="cs-CZ" dirty="0"/>
              <a:t>společné naladění“ a „souznění</a:t>
            </a:r>
            <a:r>
              <a:rPr lang="de-DE" dirty="0"/>
              <a:t>“ </a:t>
            </a:r>
            <a:r>
              <a:rPr lang="cs-CZ" dirty="0"/>
              <a:t>překročí práh</a:t>
            </a:r>
            <a:r>
              <a:rPr lang="de-DE" dirty="0"/>
              <a:t> </a:t>
            </a:r>
            <a:r>
              <a:rPr lang="cs-CZ" b="1" dirty="0"/>
              <a:t>vědomí</a:t>
            </a:r>
            <a:r>
              <a:rPr lang="de-DE" dirty="0"/>
              <a:t>, </a:t>
            </a:r>
            <a:r>
              <a:rPr lang="cs-CZ" dirty="0"/>
              <a:t>nastane často přesně opačný efekt</a:t>
            </a:r>
            <a:r>
              <a:rPr lang="de-DE" dirty="0"/>
              <a:t>. </a:t>
            </a:r>
          </a:p>
          <a:p>
            <a:r>
              <a:rPr lang="cs-CZ" dirty="0"/>
              <a:t>Kde byla dřív příjemná s</a:t>
            </a:r>
            <a:r>
              <a:rPr lang="de-DE" dirty="0"/>
              <a:t>ynchronie</a:t>
            </a:r>
            <a:r>
              <a:rPr lang="cs-CZ" dirty="0"/>
              <a:t>, je najednou nepříjemný pocit „opičení“.</a:t>
            </a:r>
            <a:endParaRPr lang="de-DE" dirty="0"/>
          </a:p>
          <a:p>
            <a:r>
              <a:rPr lang="cs-CZ" sz="2200" dirty="0"/>
              <a:t>Když budete chtít někoho vytočit metodami dětí ze školky, stačí, když zopakujete jeho slova s nepříjemnou intonací. To zabere vždycky</a:t>
            </a:r>
            <a:r>
              <a:rPr lang="de-DE" sz="2200" dirty="0"/>
              <a:t>!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26774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0AE16F-F0DB-E94F-8FA5-134CCB9CD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EMBODIED COMMUNICATION</a:t>
            </a:r>
            <a:br>
              <a:rPr lang="de-DE" b="1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DA68B2-2341-A04A-85E2-6AC21509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Negativní afekt, který vzniká při falšování čestně míněných signálů synchronie, můžeme v psychologii komunikace i otočit a interpretovat příznivěji: jako chválu opravdovosti</a:t>
            </a:r>
            <a:r>
              <a:rPr lang="de-DE" dirty="0"/>
              <a:t>.</a:t>
            </a:r>
          </a:p>
          <a:p>
            <a:r>
              <a:rPr lang="cs-CZ" dirty="0"/>
              <a:t>Opravdovost, nebo také autentičnost, je v humanistické tradici psychoterapie považována za důležitý účinný faktor psychoterapie </a:t>
            </a:r>
            <a:br>
              <a:rPr lang="cs-CZ" dirty="0"/>
            </a:br>
            <a:r>
              <a:rPr lang="cs-CZ" dirty="0"/>
              <a:t>– a také jakékoliv formy komunikace</a:t>
            </a:r>
            <a:r>
              <a:rPr lang="de-DE" dirty="0"/>
              <a:t>.</a:t>
            </a:r>
          </a:p>
          <a:p>
            <a:r>
              <a:rPr lang="cs-CZ" dirty="0"/>
              <a:t>Nevědomé, spontánní vyhodnocení s</a:t>
            </a:r>
            <a:r>
              <a:rPr lang="de-DE" dirty="0"/>
              <a:t>ynchronie </a:t>
            </a:r>
            <a:r>
              <a:rPr lang="cs-CZ" dirty="0"/>
              <a:t>v</a:t>
            </a:r>
            <a:r>
              <a:rPr lang="de-DE" dirty="0"/>
              <a:t> </a:t>
            </a:r>
            <a:r>
              <a:rPr lang="cs-CZ" dirty="0"/>
              <a:t>e</a:t>
            </a:r>
            <a:r>
              <a:rPr lang="de-DE" dirty="0"/>
              <a:t>mbodied </a:t>
            </a:r>
            <a:r>
              <a:rPr lang="cs-CZ" dirty="0"/>
              <a:t>c</a:t>
            </a:r>
            <a:r>
              <a:rPr lang="de-DE" dirty="0"/>
              <a:t>ommunication </a:t>
            </a:r>
            <a:r>
              <a:rPr lang="cs-CZ" dirty="0"/>
              <a:t>jako jevu pozitivního a důvěryhodného se tak mění na stejně spontánní vyhodnocení synchronie jako jevu negativního a podezřelého, pokud se synchronie pouze imituje a „vytváří“ se neopravdově a záměrně</a:t>
            </a:r>
            <a:r>
              <a:rPr lang="de-DE" dirty="0"/>
              <a:t>.</a:t>
            </a: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490170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761F45C-5DC6-7C4F-B29E-7B8C1A22BC5E}"/>
              </a:ext>
            </a:extLst>
          </p:cNvPr>
          <p:cNvSpPr txBox="1"/>
          <p:nvPr/>
        </p:nvSpPr>
        <p:spPr>
          <a:xfrm>
            <a:off x="3360252" y="1297460"/>
            <a:ext cx="54714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000" dirty="0"/>
              <a:t>Opravdovost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20296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CCB63B-E20F-494D-BF36-CF4B3C51E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Mann, Person, Kleidung, Getränk enthält.&#10;&#10;Automatisch generierte Beschreibung">
            <a:extLst>
              <a:ext uri="{FF2B5EF4-FFF2-40B4-BE49-F238E27FC236}">
                <a16:creationId xmlns:a16="http://schemas.microsoft.com/office/drawing/2014/main" id="{5FCBE15D-6ABA-0F4D-8BA9-A3734A6E0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74" y="831292"/>
            <a:ext cx="11833651" cy="5195416"/>
          </a:xfrm>
        </p:spPr>
      </p:pic>
    </p:spTree>
    <p:extLst>
      <p:ext uri="{BB962C8B-B14F-4D97-AF65-F5344CB8AC3E}">
        <p14:creationId xmlns:p14="http://schemas.microsoft.com/office/powerpoint/2010/main" val="18783828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761F45C-5DC6-7C4F-B29E-7B8C1A22BC5E}"/>
              </a:ext>
            </a:extLst>
          </p:cNvPr>
          <p:cNvSpPr txBox="1"/>
          <p:nvPr/>
        </p:nvSpPr>
        <p:spPr>
          <a:xfrm>
            <a:off x="3289494" y="1297460"/>
            <a:ext cx="561301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000" dirty="0"/>
              <a:t>Opravdovost</a:t>
            </a:r>
            <a:endParaRPr lang="de-DE" sz="8000" dirty="0"/>
          </a:p>
          <a:p>
            <a:pPr algn="ctr"/>
            <a:r>
              <a:rPr lang="cs-CZ" sz="8000" dirty="0"/>
              <a:t>Autentičnost</a:t>
            </a:r>
            <a:endParaRPr lang="de-DE" sz="8000" dirty="0"/>
          </a:p>
        </p:txBody>
      </p:sp>
    </p:spTree>
    <p:extLst>
      <p:ext uri="{BB962C8B-B14F-4D97-AF65-F5344CB8AC3E}">
        <p14:creationId xmlns:p14="http://schemas.microsoft.com/office/powerpoint/2010/main" val="41258815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D761F45C-5DC6-7C4F-B29E-7B8C1A22BC5E}"/>
              </a:ext>
            </a:extLst>
          </p:cNvPr>
          <p:cNvSpPr txBox="1"/>
          <p:nvPr/>
        </p:nvSpPr>
        <p:spPr>
          <a:xfrm>
            <a:off x="3339475" y="1297460"/>
            <a:ext cx="551304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8000" dirty="0"/>
              <a:t>Opravdovost</a:t>
            </a:r>
            <a:endParaRPr lang="de-DE" sz="8000" dirty="0"/>
          </a:p>
          <a:p>
            <a:pPr algn="ctr"/>
            <a:r>
              <a:rPr lang="cs-CZ" sz="8000" dirty="0"/>
              <a:t>Autentičnost</a:t>
            </a:r>
            <a:endParaRPr lang="de-DE" sz="8000" dirty="0"/>
          </a:p>
          <a:p>
            <a:pPr algn="ctr"/>
            <a:r>
              <a:rPr lang="de-DE" sz="9600" b="1" dirty="0"/>
              <a:t>= </a:t>
            </a:r>
            <a:r>
              <a:rPr lang="cs-CZ" sz="9600" b="1" dirty="0"/>
              <a:t>POSTOJ</a:t>
            </a:r>
            <a:endParaRPr lang="de-DE" sz="9600" b="1" dirty="0"/>
          </a:p>
        </p:txBody>
      </p:sp>
    </p:spTree>
    <p:extLst>
      <p:ext uri="{BB962C8B-B14F-4D97-AF65-F5344CB8AC3E}">
        <p14:creationId xmlns:p14="http://schemas.microsoft.com/office/powerpoint/2010/main" val="36347964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34D4CF-C71A-2E49-AA63-5BD63420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CAE811-A687-FA44-9775-04BC848B9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2646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9DBAB-3B43-5E4B-93FD-41D5ABC7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Person, Mann, Kleidung, Anzug enthält.&#10;&#10;Automatisch generierte Beschreibung">
            <a:extLst>
              <a:ext uri="{FF2B5EF4-FFF2-40B4-BE49-F238E27FC236}">
                <a16:creationId xmlns:a16="http://schemas.microsoft.com/office/drawing/2014/main" id="{A2004F8E-4549-F647-AFEE-FA9AA89B8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11" y="832493"/>
            <a:ext cx="11828178" cy="5193013"/>
          </a:xfrm>
        </p:spPr>
      </p:pic>
    </p:spTree>
    <p:extLst>
      <p:ext uri="{BB962C8B-B14F-4D97-AF65-F5344CB8AC3E}">
        <p14:creationId xmlns:p14="http://schemas.microsoft.com/office/powerpoint/2010/main" val="1617890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09DBAB-3B43-5E4B-93FD-41D5ABC7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Person, Mann, Kleidung, Anzug enthält.&#10;&#10;Automatisch generierte Beschreibung">
            <a:extLst>
              <a:ext uri="{FF2B5EF4-FFF2-40B4-BE49-F238E27FC236}">
                <a16:creationId xmlns:a16="http://schemas.microsoft.com/office/drawing/2014/main" id="{A2004F8E-4549-F647-AFEE-FA9AA89B89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911" y="832493"/>
            <a:ext cx="11828178" cy="5193013"/>
          </a:xfrm>
        </p:spPr>
      </p:pic>
      <p:pic>
        <p:nvPicPr>
          <p:cNvPr id="4" name="Grafik 3" descr="Ein Bild, das Text, Person, Mann, darstellend enthält.&#10;&#10;Automatisch generierte Beschreibung">
            <a:extLst>
              <a:ext uri="{FF2B5EF4-FFF2-40B4-BE49-F238E27FC236}">
                <a16:creationId xmlns:a16="http://schemas.microsoft.com/office/drawing/2014/main" id="{0F3E84FE-A5AD-F34F-9D89-61BDFEBF0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11" y="832493"/>
            <a:ext cx="11828178" cy="519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43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BF06C-04F6-3848-ACE7-4BD398E6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MIMI</a:t>
            </a:r>
            <a:r>
              <a:rPr lang="cs-CZ" sz="6000" b="1" dirty="0"/>
              <a:t>CKÉ REAKCE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EB4B3B-E68D-B940-80A1-A18C256D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3"/>
            <a:ext cx="10515600" cy="474357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Mimi</a:t>
            </a:r>
            <a:r>
              <a:rPr lang="cs-CZ" dirty="0"/>
              <a:t>cké reakce jsou nevědomě řízeny limbickými centry (a</a:t>
            </a:r>
            <a:r>
              <a:rPr lang="de-DE" dirty="0"/>
              <a:t>mygdala, insul</a:t>
            </a:r>
            <a:r>
              <a:rPr lang="cs-CZ" dirty="0"/>
              <a:t>ární k</a:t>
            </a:r>
            <a:r>
              <a:rPr lang="de-DE" dirty="0"/>
              <a:t>ortex) </a:t>
            </a:r>
            <a:r>
              <a:rPr lang="cs-CZ" dirty="0"/>
              <a:t>a do určité míry spolehlivě sdělují myšlenky, pocity </a:t>
            </a:r>
            <a:br>
              <a:rPr lang="cs-CZ" dirty="0"/>
            </a:br>
            <a:r>
              <a:rPr lang="cs-CZ" dirty="0"/>
              <a:t>a osobnostní rysy, pokud se je člověk naučí identifikovat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cs-CZ" dirty="0"/>
              <a:t>„Problesknou“ během prvních </a:t>
            </a:r>
            <a:r>
              <a:rPr lang="de-DE" dirty="0"/>
              <a:t>200-300 </a:t>
            </a:r>
            <a:r>
              <a:rPr lang="cs-CZ" dirty="0"/>
              <a:t>m</a:t>
            </a:r>
            <a:r>
              <a:rPr lang="de-DE" dirty="0"/>
              <a:t>ilisekund</a:t>
            </a:r>
            <a:r>
              <a:rPr lang="cs-CZ" dirty="0"/>
              <a:t>, než je člověk dokáže vědomě kontrolovat. Toto krátké „problesknutí“ vnímáme většinou nevědomky, ale vědomé vnímání můžeme natrénovat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cs-CZ" dirty="0"/>
              <a:t>Tyto poznatky jsou ale spolehlivé jen do určité míry a musíme je doplnit dalšími prostředky, např. pozorováním</a:t>
            </a:r>
            <a:r>
              <a:rPr lang="de-DE" dirty="0"/>
              <a:t> </a:t>
            </a:r>
            <a:r>
              <a:rPr lang="cs-CZ" b="1" dirty="0"/>
              <a:t>postoje těla</a:t>
            </a:r>
            <a:r>
              <a:rPr lang="de-DE" dirty="0"/>
              <a:t> </a:t>
            </a:r>
            <a:br>
              <a:rPr lang="cs-CZ" dirty="0"/>
            </a:br>
            <a:r>
              <a:rPr lang="cs-CZ" dirty="0"/>
              <a:t>a</a:t>
            </a:r>
            <a:r>
              <a:rPr lang="de-DE" dirty="0"/>
              <a:t> </a:t>
            </a:r>
            <a:r>
              <a:rPr lang="cs-CZ" b="1" dirty="0"/>
              <a:t>intonace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3001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1DD4E-637B-3F40-93B7-95B6AB7E4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Inhaltsplatzhalter 4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2AAF008A-4CB5-1843-AD04-CA6922C7E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3994" y="-333633"/>
            <a:ext cx="12205994" cy="8106032"/>
          </a:xfrm>
        </p:spPr>
      </p:pic>
    </p:spTree>
    <p:extLst>
      <p:ext uri="{BB962C8B-B14F-4D97-AF65-F5344CB8AC3E}">
        <p14:creationId xmlns:p14="http://schemas.microsoft.com/office/powerpoint/2010/main" val="4072080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4BF06C-04F6-3848-ACE7-4BD398E60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DE" sz="6000" b="1" dirty="0"/>
              <a:t>MIMI</a:t>
            </a:r>
            <a:r>
              <a:rPr lang="cs-CZ" sz="6000" b="1" dirty="0"/>
              <a:t>CKÉ REAKCE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EB4B3B-E68D-B940-80A1-A18C256D8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3383"/>
            <a:ext cx="10515600" cy="4743579"/>
          </a:xfrm>
        </p:spPr>
        <p:txBody>
          <a:bodyPr>
            <a:normAutofit lnSpcReduction="10000"/>
          </a:bodyPr>
          <a:lstStyle/>
          <a:p>
            <a:r>
              <a:rPr lang="de-DE" dirty="0"/>
              <a:t>Mimi</a:t>
            </a:r>
            <a:r>
              <a:rPr lang="cs-CZ" dirty="0"/>
              <a:t>cké reakce jsou nevědomě řízeny limbickými centry (a</a:t>
            </a:r>
            <a:r>
              <a:rPr lang="de-DE" dirty="0"/>
              <a:t>mygdala, insul</a:t>
            </a:r>
            <a:r>
              <a:rPr lang="cs-CZ" dirty="0"/>
              <a:t>ární k</a:t>
            </a:r>
            <a:r>
              <a:rPr lang="de-DE" dirty="0"/>
              <a:t>ortex) </a:t>
            </a:r>
            <a:r>
              <a:rPr lang="cs-CZ" dirty="0"/>
              <a:t>a do určité míry spolehlivě sdělují myšlenky, pocity </a:t>
            </a:r>
            <a:br>
              <a:rPr lang="cs-CZ" dirty="0"/>
            </a:br>
            <a:r>
              <a:rPr lang="cs-CZ" dirty="0"/>
              <a:t>a osobnostní rysy, pokud se je člověk naučí identifikovat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cs-CZ" dirty="0"/>
              <a:t>„Problesknou“ během prvních </a:t>
            </a:r>
            <a:r>
              <a:rPr lang="de-DE" dirty="0"/>
              <a:t>200-300 </a:t>
            </a:r>
            <a:r>
              <a:rPr lang="cs-CZ" dirty="0"/>
              <a:t>m</a:t>
            </a:r>
            <a:r>
              <a:rPr lang="de-DE" dirty="0"/>
              <a:t>ilisekund</a:t>
            </a:r>
            <a:r>
              <a:rPr lang="cs-CZ" dirty="0"/>
              <a:t>, než je člověk dokáže vědomě kontrolovat. Toto krátké „problesknutí“ vnímáme většinou nevědomky, ale vědomé vnímání můžeme natrénovat</a:t>
            </a:r>
            <a:r>
              <a:rPr lang="de-DE" dirty="0"/>
              <a:t>.</a:t>
            </a:r>
          </a:p>
          <a:p>
            <a:endParaRPr lang="de-DE" dirty="0"/>
          </a:p>
          <a:p>
            <a:r>
              <a:rPr lang="cs-CZ" dirty="0"/>
              <a:t>Tyto poznatky jsou ale spolehlivé jen do určité míry a musíme je doplnit dalšími prostředky, např. pozorováním</a:t>
            </a:r>
            <a:r>
              <a:rPr lang="de-DE" dirty="0"/>
              <a:t> </a:t>
            </a:r>
            <a:r>
              <a:rPr lang="cs-CZ" b="1" dirty="0"/>
              <a:t>postoje těla</a:t>
            </a:r>
            <a:r>
              <a:rPr lang="de-DE" dirty="0"/>
              <a:t> </a:t>
            </a:r>
            <a:br>
              <a:rPr lang="cs-CZ" dirty="0"/>
            </a:br>
            <a:r>
              <a:rPr lang="cs-CZ" dirty="0"/>
              <a:t>a</a:t>
            </a:r>
            <a:r>
              <a:rPr lang="de-DE" dirty="0"/>
              <a:t> </a:t>
            </a:r>
            <a:r>
              <a:rPr lang="cs-CZ" b="1" dirty="0"/>
              <a:t>intonace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0017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36477AA586E174F9B1D5187C3990055" ma:contentTypeVersion="18" ma:contentTypeDescription="Vytvoří nový dokument" ma:contentTypeScope="" ma:versionID="b16466bc9456725a92e1c99e6a39b0c9">
  <xsd:schema xmlns:xsd="http://www.w3.org/2001/XMLSchema" xmlns:xs="http://www.w3.org/2001/XMLSchema" xmlns:p="http://schemas.microsoft.com/office/2006/metadata/properties" xmlns:ns2="6fac613f-481c-4d7b-b210-5d672b840f06" xmlns:ns3="e289b81c-c09f-4cc7-a747-241dc47701fe" xmlns:ns4="http://schemas.microsoft.com/sharepoint/v4" targetNamespace="http://schemas.microsoft.com/office/2006/metadata/properties" ma:root="true" ma:fieldsID="ebba9eb6840d385ac5993523d7bf649a" ns2:_="" ns3:_="" ns4:_="">
    <xsd:import namespace="6fac613f-481c-4d7b-b210-5d672b840f06"/>
    <xsd:import namespace="e289b81c-c09f-4cc7-a747-241dc47701f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ac613f-481c-4d7b-b210-5d672b840f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e54b422f-48cf-4dff-b092-d647386122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89b81c-c09f-4cc7-a747-241dc47701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d65e205-ff00-4c13-aabb-c5586e9dbfc4}" ma:internalName="TaxCatchAll" ma:showField="CatchAllData" ma:web="e289b81c-c09f-4cc7-a747-241dc47701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289b81c-c09f-4cc7-a747-241dc47701fe" xsi:nil="true"/>
    <lcf76f155ced4ddcb4097134ff3c332f xmlns="6fac613f-481c-4d7b-b210-5d672b840f06">
      <Terms xmlns="http://schemas.microsoft.com/office/infopath/2007/PartnerControls"/>
    </lcf76f155ced4ddcb4097134ff3c332f>
    <IconOverlay xmlns="http://schemas.microsoft.com/sharepoint/v4" xsi:nil="true"/>
  </documentManagement>
</p:properties>
</file>

<file path=customXml/itemProps1.xml><?xml version="1.0" encoding="utf-8"?>
<ds:datastoreItem xmlns:ds="http://schemas.openxmlformats.org/officeDocument/2006/customXml" ds:itemID="{47FF8453-66EE-40AA-81BD-BA1A100D3C5C}"/>
</file>

<file path=customXml/itemProps2.xml><?xml version="1.0" encoding="utf-8"?>
<ds:datastoreItem xmlns:ds="http://schemas.openxmlformats.org/officeDocument/2006/customXml" ds:itemID="{5F35540E-E6E8-41E8-86E5-C6191A44597E}"/>
</file>

<file path=customXml/itemProps3.xml><?xml version="1.0" encoding="utf-8"?>
<ds:datastoreItem xmlns:ds="http://schemas.openxmlformats.org/officeDocument/2006/customXml" ds:itemID="{BD8A590F-569C-458F-AC4E-EC395A5C7F6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1803</Words>
  <Application>Microsoft Macintosh PowerPoint</Application>
  <PresentationFormat>Breitbild</PresentationFormat>
  <Paragraphs>247</Paragraphs>
  <Slides>42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</vt:lpstr>
      <vt:lpstr>Od roušky k terapeutickému postoji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MIMICKÉ REAKCE </vt:lpstr>
      <vt:lpstr>PowerPoint-Präsentation</vt:lpstr>
      <vt:lpstr>MIMICKÉ REAKCE </vt:lpstr>
      <vt:lpstr>MIMICKÉ REAKCE </vt:lpstr>
      <vt:lpstr>O co půjde v následujících minutách:</vt:lpstr>
      <vt:lpstr>Čtyři úrovně osobnosti v mozku </vt:lpstr>
      <vt:lpstr>Čtyři úrovně osobnosti v mozku </vt:lpstr>
      <vt:lpstr>Čtyři úrovně osobnosti v mozku </vt:lpstr>
      <vt:lpstr>ZÁKLADNÍ</vt:lpstr>
      <vt:lpstr>EMOČNÍ</vt:lpstr>
      <vt:lpstr>SPOLEČENSKÁ</vt:lpstr>
      <vt:lpstr>RACIONÁLNÍ</vt:lpstr>
      <vt:lpstr>Čtyři úrovně osobnosti v mozku </vt:lpstr>
      <vt:lpstr>Čtyři úrovně – změnitelnost a význam pro chování </vt:lpstr>
      <vt:lpstr>Čtyři úrovně osobnosti v mozku </vt:lpstr>
      <vt:lpstr>Avizované otázky: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Iluze směrovosti komunikace </vt:lpstr>
      <vt:lpstr>Iluze směrovosti komunikace </vt:lpstr>
      <vt:lpstr>Iluze směrovosti komunikace </vt:lpstr>
      <vt:lpstr>Iluze směrovosti komunikace </vt:lpstr>
      <vt:lpstr>Iluze směrovosti komunikace </vt:lpstr>
      <vt:lpstr>Iluze směrovosti komunikace </vt:lpstr>
      <vt:lpstr>EMBODIED COMMUNICATION </vt:lpstr>
      <vt:lpstr>EMBODIED COMMUNICATION </vt:lpstr>
      <vt:lpstr>EMBODIED COMMUNICATION </vt:lpstr>
      <vt:lpstr>EMBODIED COMMUNICATION </vt:lpstr>
      <vt:lpstr>EMBODIED COMMUNICATION 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Joseas R. Helmes</dc:creator>
  <cp:lastModifiedBy>Joseas R. Helmes</cp:lastModifiedBy>
  <cp:revision>37</cp:revision>
  <dcterms:created xsi:type="dcterms:W3CDTF">2021-10-13T16:02:36Z</dcterms:created>
  <dcterms:modified xsi:type="dcterms:W3CDTF">2021-10-21T11:09:52Z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0x010100B36477AA586E174F9B1D5187C3990055</vt:lpwstr>
  </property>
</Properties>
</file>