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1" r:id="rId4"/>
    <p:sldId id="260" r:id="rId5"/>
    <p:sldId id="261" r:id="rId6"/>
    <p:sldId id="262" r:id="rId7"/>
    <p:sldId id="258" r:id="rId8"/>
    <p:sldId id="273" r:id="rId9"/>
    <p:sldId id="265" r:id="rId10"/>
    <p:sldId id="267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7D2362-8789-4095-BC56-BFFAD12D1B79}" v="5" dt="2021-09-13T20:54:30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94D25C-8DDB-4D3F-A6D7-889279F10A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7846" y="2546647"/>
            <a:ext cx="9666243" cy="2315910"/>
          </a:xfrm>
        </p:spPr>
        <p:txBody>
          <a:bodyPr>
            <a:normAutofit/>
          </a:bodyPr>
          <a:lstStyle/>
          <a:p>
            <a:pPr algn="ctr"/>
            <a:r>
              <a:rPr lang="cs-CZ" sz="3200" dirty="0"/>
              <a:t>„Přestože spáchali trestný čin, jsou to stále lidé, kteří mají své sny a cíle (trestný čin nedefinuje celou jejich osobnost)“ </a:t>
            </a:r>
            <a:br>
              <a:rPr lang="cs-CZ" sz="3200" dirty="0"/>
            </a:br>
            <a:endParaRPr lang="cs-CZ" sz="31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9A8DC9-8D87-48E1-895D-B32E96BD0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8790" y="5951214"/>
            <a:ext cx="10248405" cy="764623"/>
          </a:xfrm>
        </p:spPr>
        <p:txBody>
          <a:bodyPr>
            <a:normAutofit fontScale="85000" lnSpcReduction="10000"/>
          </a:bodyPr>
          <a:lstStyle/>
          <a:p>
            <a:pPr algn="r"/>
            <a:endParaRPr lang="cs-CZ" b="1" dirty="0"/>
          </a:p>
          <a:p>
            <a:pPr algn="ctr"/>
            <a:r>
              <a:rPr lang="cs-CZ" b="1" dirty="0"/>
              <a:t>Mgr. Pavel PRCHAL, Mgr. Adelheid PETRLÍKOVÁ, Bc. Dominika FRIEDBERGEROVÁ, Mgr. Pepa HRUBÝ</a:t>
            </a:r>
          </a:p>
          <a:p>
            <a:pPr algn="r"/>
            <a:endParaRPr lang="cs-CZ" b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79D6BA3-E175-4391-982B-5E6ACFDED151}"/>
              </a:ext>
            </a:extLst>
          </p:cNvPr>
          <p:cNvSpPr txBox="1"/>
          <p:nvPr/>
        </p:nvSpPr>
        <p:spPr>
          <a:xfrm>
            <a:off x="6621109" y="709279"/>
            <a:ext cx="60946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„Změna</a:t>
            </a:r>
            <a:r>
              <a:rPr lang="cs-CZ" sz="4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4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je</a:t>
            </a:r>
            <a:r>
              <a:rPr lang="cs-CZ" sz="4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cs-CZ" sz="4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možná“</a:t>
            </a:r>
            <a:endParaRPr lang="cs-CZ" sz="4800" i="1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294D25C-8DDB-4D3F-A6D7-889279F10AA1}"/>
              </a:ext>
            </a:extLst>
          </p:cNvPr>
          <p:cNvSpPr txBox="1">
            <a:spLocks/>
          </p:cNvSpPr>
          <p:nvPr/>
        </p:nvSpPr>
        <p:spPr>
          <a:xfrm>
            <a:off x="6973368" y="1541189"/>
            <a:ext cx="4435268" cy="11336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6600" b="1" dirty="0"/>
              <a:t>     </a:t>
            </a:r>
            <a:r>
              <a:rPr lang="cs-CZ" sz="8000" b="1" dirty="0"/>
              <a:t>GLM Vinařice</a:t>
            </a:r>
            <a:br>
              <a:rPr lang="cs-CZ" dirty="0"/>
            </a:br>
            <a:r>
              <a:rPr lang="cs-CZ" dirty="0"/>
              <a:t>           </a:t>
            </a:r>
            <a:br>
              <a:rPr lang="cs-CZ" sz="3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sz="3100" dirty="0"/>
          </a:p>
        </p:txBody>
      </p:sp>
      <p:pic>
        <p:nvPicPr>
          <p:cNvPr id="7" name="Picture 2" descr="Věznice Vinařice">
            <a:extLst>
              <a:ext uri="{FF2B5EF4-FFF2-40B4-BE49-F238E27FC236}">
                <a16:creationId xmlns:a16="http://schemas.microsoft.com/office/drawing/2014/main" id="{452DBAF7-1B51-474B-85AF-0B77B80AA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42" y="33941"/>
            <a:ext cx="5395734" cy="234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E:\DCIM\100JVCSO\PIC_06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18946">
            <a:off x="2031767" y="4234040"/>
            <a:ext cx="2031814" cy="152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DCIM\100JVCSO\PIC_06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835" y="4365004"/>
            <a:ext cx="2472736" cy="18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E:\DCIM\100JVCSO\PIC_06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5088">
            <a:off x="8825020" y="4301966"/>
            <a:ext cx="2119056" cy="158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670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5729">
            <a:off x="9467532" y="3290256"/>
            <a:ext cx="2297743" cy="307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0416" y="160973"/>
            <a:ext cx="8911687" cy="800929"/>
          </a:xfrm>
        </p:spPr>
        <p:txBody>
          <a:bodyPr/>
          <a:lstStyle/>
          <a:p>
            <a:r>
              <a:rPr lang="cs-CZ" b="1" dirty="0"/>
              <a:t>Hodnocení GLM odsouzenými</a:t>
            </a:r>
            <a:r>
              <a:rPr lang="cs-CZ" dirty="0"/>
              <a:t>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1906" y="748145"/>
            <a:ext cx="10699668" cy="5783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      Z GLM schopen přijmout:</a:t>
            </a:r>
          </a:p>
          <a:p>
            <a:r>
              <a:rPr lang="cs-CZ" dirty="0"/>
              <a:t>Rozvahu, trpělivost, chuť žít a domýšlení důsledků svého chování</a:t>
            </a:r>
          </a:p>
          <a:p>
            <a:r>
              <a:rPr lang="cs-CZ" dirty="0"/>
              <a:t>Své motto, mít pod kontrolou své emoce</a:t>
            </a:r>
          </a:p>
          <a:p>
            <a:r>
              <a:rPr lang="cs-CZ" dirty="0"/>
              <a:t>Plánovat svou budoucnost</a:t>
            </a:r>
          </a:p>
          <a:p>
            <a:r>
              <a:rPr lang="cs-CZ" dirty="0"/>
              <a:t>Nenechávat věci na poslední chvíli</a:t>
            </a:r>
          </a:p>
          <a:p>
            <a:r>
              <a:rPr lang="cs-CZ" dirty="0"/>
              <a:t>Pochopil jsem, že si život řídím já sám</a:t>
            </a:r>
          </a:p>
          <a:p>
            <a:r>
              <a:rPr lang="cs-CZ" dirty="0"/>
              <a:t>Problémy je možné řešit – dá se začít znovu a jinak</a:t>
            </a:r>
          </a:p>
          <a:p>
            <a:pPr marL="0" indent="0">
              <a:buNone/>
            </a:pPr>
            <a:r>
              <a:rPr lang="cs-CZ" dirty="0"/>
              <a:t>Skupina: </a:t>
            </a:r>
          </a:p>
          <a:p>
            <a:r>
              <a:rPr lang="cs-CZ" dirty="0"/>
              <a:t>Posunula mne o velký kus dopředu, získal jsem náhled na minulost, </a:t>
            </a:r>
          </a:p>
          <a:p>
            <a:pPr marL="0" indent="0">
              <a:buNone/>
            </a:pPr>
            <a:r>
              <a:rPr lang="cs-CZ" dirty="0"/>
              <a:t>      současnost, díky čemuž mohu plánovat budoucnost</a:t>
            </a:r>
          </a:p>
          <a:p>
            <a:r>
              <a:rPr lang="cs-CZ" dirty="0"/>
              <a:t>Získal jsem motivaci ke změně – nový směr mojí budoucnosti</a:t>
            </a:r>
          </a:p>
          <a:p>
            <a:r>
              <a:rPr lang="cs-CZ" dirty="0"/>
              <a:t>Možnost vyjádření emocí, které je škoda skrývat</a:t>
            </a:r>
          </a:p>
          <a:p>
            <a:pPr marL="0" indent="0">
              <a:buNone/>
            </a:pPr>
            <a:r>
              <a:rPr lang="cs-CZ" dirty="0"/>
              <a:t>Důležité:</a:t>
            </a:r>
          </a:p>
          <a:p>
            <a:r>
              <a:rPr lang="cs-CZ" dirty="0"/>
              <a:t>Důvěra terapeutům, vnímám je jako vzor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2450">
            <a:off x="9651416" y="398952"/>
            <a:ext cx="2171166" cy="3053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9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E:\DCIM\100JVCSO\PIC_07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34" y="0"/>
            <a:ext cx="90678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BA2529-C51B-4E74-886C-8261005E3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945" y="4758266"/>
            <a:ext cx="8915400" cy="177948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endParaRPr lang="cs-CZ" sz="3600" dirty="0"/>
          </a:p>
          <a:p>
            <a:endParaRPr lang="cs-CZ" sz="3600" dirty="0"/>
          </a:p>
          <a:p>
            <a:pPr marL="0" indent="0" algn="ctr">
              <a:buNone/>
            </a:pPr>
            <a:endParaRPr lang="cs-CZ" sz="3600" dirty="0"/>
          </a:p>
          <a:p>
            <a:pPr marL="0" indent="0" algn="ctr">
              <a:buNone/>
            </a:pPr>
            <a:r>
              <a:rPr lang="cs-CZ" sz="3600" b="1" dirty="0"/>
              <a:t>               </a:t>
            </a:r>
          </a:p>
          <a:p>
            <a:pPr marL="0" indent="0" algn="ctr">
              <a:buNone/>
            </a:pPr>
            <a:r>
              <a:rPr lang="cs-CZ" sz="3600" b="1" dirty="0">
                <a:solidFill>
                  <a:schemeClr val="bg1"/>
                </a:solidFill>
              </a:rPr>
              <a:t>                      Děkuji za pozornost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AE88C5-C360-4A97-ABB6-8326496AF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23" y="57149"/>
            <a:ext cx="9764589" cy="492971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cs-CZ" b="1" dirty="0">
                <a:solidFill>
                  <a:schemeClr val="tx1"/>
                </a:solidFill>
              </a:rPr>
              <a:t> </a:t>
            </a:r>
            <a:br>
              <a:rPr lang="cs-CZ" b="1" dirty="0">
                <a:solidFill>
                  <a:schemeClr val="tx1"/>
                </a:solidFill>
              </a:rPr>
            </a:br>
            <a:br>
              <a:rPr lang="cs-CZ" b="1" dirty="0"/>
            </a:br>
            <a:br>
              <a:rPr lang="cs-CZ" b="1" dirty="0"/>
            </a:br>
            <a:br>
              <a:rPr lang="cs-CZ" sz="1100" dirty="0"/>
            </a:br>
            <a:br>
              <a:rPr lang="cs-CZ" sz="1100" dirty="0"/>
            </a:br>
            <a:br>
              <a:rPr lang="cs-CZ" sz="1100" dirty="0"/>
            </a:br>
            <a:br>
              <a:rPr lang="cs-CZ" sz="1100" dirty="0"/>
            </a:br>
            <a:br>
              <a:rPr lang="cs-CZ" sz="1100" dirty="0"/>
            </a:br>
            <a:br>
              <a:rPr lang="cs-CZ" sz="1100" dirty="0"/>
            </a:br>
            <a:br>
              <a:rPr lang="cs-CZ" sz="1100" dirty="0"/>
            </a:br>
            <a:br>
              <a:rPr lang="cs-CZ" sz="1100" dirty="0"/>
            </a:br>
            <a:br>
              <a:rPr lang="cs-CZ" sz="1100" dirty="0"/>
            </a:br>
            <a:br>
              <a:rPr lang="cs-CZ" sz="1100" dirty="0"/>
            </a:br>
            <a:br>
              <a:rPr lang="cs-CZ" sz="1100" dirty="0"/>
            </a:br>
            <a:br>
              <a:rPr lang="cs-CZ" sz="1100" dirty="0"/>
            </a:br>
            <a:r>
              <a:rPr lang="cs-CZ" dirty="0"/>
              <a:t>    </a:t>
            </a:r>
            <a:br>
              <a:rPr lang="cs-CZ" dirty="0"/>
            </a:br>
            <a:r>
              <a:rPr lang="cs-CZ" dirty="0"/>
              <a:t> </a:t>
            </a:r>
            <a:br>
              <a:rPr lang="cs-CZ" dirty="0"/>
            </a:br>
            <a:br>
              <a:rPr lang="cs-CZ" dirty="0"/>
            </a:br>
            <a:r>
              <a:rPr lang="cs-CZ" sz="6000" b="1" dirty="0">
                <a:solidFill>
                  <a:schemeClr val="bg1"/>
                </a:solidFill>
              </a:rPr>
              <a:t>Společně to zvládneme</a:t>
            </a:r>
          </a:p>
        </p:txBody>
      </p:sp>
    </p:spTree>
    <p:extLst>
      <p:ext uri="{BB962C8B-B14F-4D97-AF65-F5344CB8AC3E}">
        <p14:creationId xmlns:p14="http://schemas.microsoft.com/office/powerpoint/2010/main" val="3602990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FE2476-6BB6-4645-9DFA-68FFE016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525" y="242370"/>
            <a:ext cx="4305025" cy="77717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Statistika GLM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E023FA-84E3-454E-84A9-01931E883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2510" y="1254000"/>
            <a:ext cx="10762462" cy="5134608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cs-CZ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I. kohorta 4.2.2020 – 25.8.2020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Zařazeno 12 odsouzených – 2 odmítli, 2 vyřazeni v dubnu 2020, nemotivovanost, narušování terapie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ods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absolvovalo a dokončilo terapii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propuštěni na PP, 4 propuštěni v řádný termín , 2 dosud ve VT</a:t>
            </a: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II. Kohorta 2.11.2020-3.8.2021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Zařazeno 12 odsouzených – 2 odmítli, nechtěli dále docházet; 1 vyřazen – narušování terapie (oslavení odchodu našeho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abs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GLM z I. kohorty – pozitivita buprenorfin (syntetický opiát) –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káz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trest)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</a:t>
            </a:r>
            <a:r>
              <a:rPr lang="cs-CZ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ods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absolvovalo a dokončilo terapii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 PP v průběhu terapie 21.12.20, 18.2.21, 21.5.21; 1x PP po ukončení 15.10.21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E:\DCIM\100JVCSO\PIC_0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245" y="0"/>
            <a:ext cx="3147753" cy="236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750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CA964C-CE13-4F13-B132-F36BB76D9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6167" y="864525"/>
            <a:ext cx="9958445" cy="5818908"/>
          </a:xfrm>
        </p:spPr>
        <p:txBody>
          <a:bodyPr>
            <a:normAutofit/>
          </a:bodyPr>
          <a:lstStyle/>
          <a:p>
            <a:pPr algn="just"/>
            <a:r>
              <a:rPr lang="cs-CZ" dirty="0"/>
              <a:t>Touha odsouzených pracovat na sobě, posunout se</a:t>
            </a:r>
          </a:p>
          <a:p>
            <a:pPr algn="just"/>
            <a:r>
              <a:rPr lang="cs-CZ" dirty="0"/>
              <a:t>Důvěra vůči terapeutům</a:t>
            </a:r>
          </a:p>
          <a:p>
            <a:pPr algn="just"/>
            <a:r>
              <a:rPr lang="cs-CZ" dirty="0"/>
              <a:t>Oslovování jménem, vykání</a:t>
            </a:r>
          </a:p>
          <a:p>
            <a:pPr algn="just"/>
            <a:r>
              <a:rPr lang="cs-CZ" dirty="0"/>
              <a:t>Role supervize v terapeutickém vztahu </a:t>
            </a:r>
          </a:p>
          <a:p>
            <a:pPr marL="0" indent="0" algn="just">
              <a:buNone/>
            </a:pPr>
            <a:r>
              <a:rPr lang="cs-CZ" dirty="0"/>
              <a:t>     – možnost náhledu z jiné strany</a:t>
            </a:r>
          </a:p>
          <a:p>
            <a:pPr algn="just"/>
            <a:r>
              <a:rPr lang="cs-CZ" dirty="0"/>
              <a:t>Důležitá je práce v týmu – moci se spolehnout jeden </a:t>
            </a:r>
          </a:p>
          <a:p>
            <a:pPr marL="0" indent="0" algn="just">
              <a:buNone/>
            </a:pPr>
            <a:r>
              <a:rPr lang="cs-CZ" dirty="0"/>
              <a:t>     na druhého, práce ve dvojici</a:t>
            </a:r>
          </a:p>
          <a:p>
            <a:pPr marL="0" indent="0" algn="just">
              <a:buNone/>
            </a:pPr>
            <a:endParaRPr lang="cs-CZ" dirty="0"/>
          </a:p>
          <a:p>
            <a:pPr algn="just"/>
            <a:r>
              <a:rPr lang="cs-CZ" dirty="0"/>
              <a:t>Pozitivním a efektivním faktorem je současné pracovní zařazení většiny odsouzených z TP KEMP u firmy A-GIGA jako operátorů call centra. Klienti mají možnost širšího náhledu, získávají reálnější představy o konkrétních krocích po výstupu. Pravidelné docházení do práce významnou měrou napomáhá k naplňování individuálních cílů odsouzených (dodržování pravidel pracoviště, plnit normy, pozitivně myslet, chovat se a hovořit po celou pracovní dobu slušně). Navíc jsou pracovně zařazení pro ostatní příkladem toho, že je možné pracovat, dodržovat pracovní podmínky a v neposlední řadě i poctivě vydělávat.</a:t>
            </a:r>
          </a:p>
          <a:p>
            <a:pPr algn="just"/>
            <a:endParaRPr lang="cs-CZ" sz="1800" dirty="0"/>
          </a:p>
          <a:p>
            <a:pPr algn="just"/>
            <a:endParaRPr lang="cs-CZ" sz="1800" dirty="0"/>
          </a:p>
          <a:p>
            <a:pPr algn="just"/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87FE2476-6BB6-4645-9DFA-68FFE016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058" y="276237"/>
            <a:ext cx="4305025" cy="77717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Co funguje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pic>
        <p:nvPicPr>
          <p:cNvPr id="2051" name="Picture 3" descr="E:\DCIM\100JVCSO\PIC_06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0" r="12373"/>
          <a:stretch/>
        </p:blipFill>
        <p:spPr bwMode="auto">
          <a:xfrm rot="16200000">
            <a:off x="8193214" y="86260"/>
            <a:ext cx="4085049" cy="391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27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19D2C-6A93-4E48-B770-D997B7915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Efektivní zacházení:</a:t>
            </a:r>
            <a:br>
              <a:rPr lang="cs-CZ" dirty="0"/>
            </a:br>
            <a:r>
              <a:rPr lang="cs-CZ" dirty="0"/>
              <a:t> terapie a zaměstnávání odsouzených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8DE241-9F82-4368-A559-1C21E14D3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Od roku 2010 se spolek Šance P.R.O. a firma A-GIGA podílejí na realizaci jedinečného projektu provozu call centra přímo v prostorách Věznice Vinařice, vzdělávají odsouzené na pozicích operátorů v tomto call centru a zaměstnávají ve výkonu trestu, ale i po propuštění. Proces práce s vězni prošel několika etapami a postupným zdokonalováním na základě zkušeností z praxe byl vyvinut program vzdělávání vězňů na operátory. 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D976F93-E6B2-42B7-86D4-54F9E4EBD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401533">
            <a:off x="52460" y="1732641"/>
            <a:ext cx="2809676" cy="801916"/>
          </a:xfrm>
          <a:prstGeom prst="rect">
            <a:avLst/>
          </a:prstGeom>
        </p:spPr>
      </p:pic>
      <p:pic>
        <p:nvPicPr>
          <p:cNvPr id="6" name="drawingObject7">
            <a:extLst>
              <a:ext uri="{FF2B5EF4-FFF2-40B4-BE49-F238E27FC236}">
                <a16:creationId xmlns:a16="http://schemas.microsoft.com/office/drawing/2014/main" id="{1CB2E43B-CDAE-429A-9102-00B798F964D7}"/>
              </a:ext>
            </a:extLst>
          </p:cNvPr>
          <p:cNvPicPr/>
          <p:nvPr/>
        </p:nvPicPr>
        <p:blipFill>
          <a:blip r:embed="rId3"/>
          <a:stretch/>
        </p:blipFill>
        <p:spPr>
          <a:xfrm rot="20129683">
            <a:off x="110876" y="3429000"/>
            <a:ext cx="2540000" cy="469900"/>
          </a:xfrm>
          <a:prstGeom prst="rect">
            <a:avLst/>
          </a:prstGeom>
          <a:noFill/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CA4489C-2E88-42B3-A833-B29C158C5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134" y="3608169"/>
            <a:ext cx="4999740" cy="32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48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7456CE-A89C-4616-864C-37D2B1A5B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145" y="624110"/>
            <a:ext cx="9405468" cy="1280890"/>
          </a:xfrm>
        </p:spPr>
        <p:txBody>
          <a:bodyPr>
            <a:normAutofit/>
          </a:bodyPr>
          <a:lstStyle/>
          <a:p>
            <a:r>
              <a:rPr lang="cs-CZ" sz="4000" b="1" dirty="0"/>
              <a:t>         COVID 19   </a:t>
            </a:r>
            <a:r>
              <a:rPr lang="cs-CZ" dirty="0"/>
              <a:t>#jsmevtomspolu</a:t>
            </a:r>
            <a:br>
              <a:rPr lang="cs-CZ" dirty="0"/>
            </a:br>
            <a:endParaRPr lang="cs-CZ" dirty="0"/>
          </a:p>
        </p:txBody>
      </p:sp>
      <p:pic>
        <p:nvPicPr>
          <p:cNvPr id="4" name="drawingObject31">
            <a:extLst>
              <a:ext uri="{FF2B5EF4-FFF2-40B4-BE49-F238E27FC236}">
                <a16:creationId xmlns:a16="http://schemas.microsoft.com/office/drawing/2014/main" id="{8209D8A5-A28D-4AFE-8617-2E19B41BC72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1152760" y="1525381"/>
            <a:ext cx="2035713" cy="728624"/>
          </a:xfrm>
          <a:noFill/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4C217CF-E80F-4847-9273-848512992248}"/>
              </a:ext>
            </a:extLst>
          </p:cNvPr>
          <p:cNvSpPr txBox="1"/>
          <p:nvPr/>
        </p:nvSpPr>
        <p:spPr>
          <a:xfrm>
            <a:off x="3188473" y="1504423"/>
            <a:ext cx="870667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cs-CZ" sz="2400" b="1" dirty="0"/>
              <a:t>I. kohorta</a:t>
            </a:r>
          </a:p>
          <a:p>
            <a:endParaRPr lang="cs-CZ" sz="2800" b="1" dirty="0"/>
          </a:p>
          <a:p>
            <a:r>
              <a:rPr lang="cs-CZ" sz="2800" b="1" dirty="0"/>
              <a:t>Národní informační linka od </a:t>
            </a:r>
            <a:r>
              <a:rPr lang="cs-CZ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26.3. – 31.5.2020  </a:t>
            </a:r>
          </a:p>
          <a:p>
            <a:endParaRPr lang="cs-CZ" sz="20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cs-CZ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7 odsouzených (2 </a:t>
            </a:r>
            <a:r>
              <a:rPr lang="cs-CZ" sz="2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ods</a:t>
            </a:r>
            <a:r>
              <a:rPr lang="cs-CZ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z GLM zapojeni)</a:t>
            </a:r>
          </a:p>
          <a:p>
            <a:endParaRPr lang="cs-CZ" sz="2000" b="1" dirty="0">
              <a:solidFill>
                <a:srgbClr val="5F5F5F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sz="2000" b="1" dirty="0">
                <a:solidFill>
                  <a:srgbClr val="5F5F5F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CELKEM PROVOLÁNO      </a:t>
            </a:r>
            <a:r>
              <a:rPr lang="cs-CZ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2 570 460</a:t>
            </a:r>
            <a:r>
              <a:rPr lang="cs-CZ" sz="2000" b="1" spc="1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vteřin, 42 841</a:t>
            </a:r>
            <a:r>
              <a:rPr lang="cs-CZ" sz="2000" b="1" spc="1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minut, 714</a:t>
            </a:r>
            <a:r>
              <a:rPr lang="cs-CZ" sz="2000" b="1" spc="5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hodin</a:t>
            </a:r>
            <a:endParaRPr lang="cs-CZ" sz="20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b="1" dirty="0">
              <a:solidFill>
                <a:srgbClr val="00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sz="24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cs-CZ" sz="2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II. kohorta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b="1" dirty="0">
              <a:solidFill>
                <a:srgbClr val="000000"/>
              </a:solidFill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+mj-lt"/>
              </a:rPr>
              <a:t>cca 1,5 měsíční pauza březen – duben 2021 – oddíly v karanténě – zájem odsouzených v pokračování terapie</a:t>
            </a:r>
          </a:p>
        </p:txBody>
      </p:sp>
      <p:pic>
        <p:nvPicPr>
          <p:cNvPr id="13" name="drawingObject121">
            <a:extLst>
              <a:ext uri="{FF2B5EF4-FFF2-40B4-BE49-F238E27FC236}">
                <a16:creationId xmlns:a16="http://schemas.microsoft.com/office/drawing/2014/main" id="{B757C611-5E8E-490D-A74A-0F674B66AC7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729700" y="2451238"/>
            <a:ext cx="931655" cy="1005840"/>
          </a:xfrm>
          <a:prstGeom prst="rect">
            <a:avLst/>
          </a:prstGeom>
          <a:noFill/>
        </p:spPr>
      </p:pic>
      <p:pic>
        <p:nvPicPr>
          <p:cNvPr id="14" name="drawingObject119">
            <a:extLst>
              <a:ext uri="{FF2B5EF4-FFF2-40B4-BE49-F238E27FC236}">
                <a16:creationId xmlns:a16="http://schemas.microsoft.com/office/drawing/2014/main" id="{A2AC2002-DC47-4779-AD14-B6DCDBD87E08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396835" y="4127888"/>
            <a:ext cx="1404620" cy="439420"/>
          </a:xfrm>
          <a:prstGeom prst="rect">
            <a:avLst/>
          </a:prstGeom>
          <a:noFill/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73933A2-A6E6-4BEF-A083-8C33F619A097}"/>
              </a:ext>
            </a:extLst>
          </p:cNvPr>
          <p:cNvSpPr txBox="1"/>
          <p:nvPr/>
        </p:nvSpPr>
        <p:spPr>
          <a:xfrm>
            <a:off x="1042166" y="3580385"/>
            <a:ext cx="2068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Věznice Vinařice</a:t>
            </a:r>
          </a:p>
        </p:txBody>
      </p:sp>
      <p:pic>
        <p:nvPicPr>
          <p:cNvPr id="18" name="drawingObject7">
            <a:extLst>
              <a:ext uri="{FF2B5EF4-FFF2-40B4-BE49-F238E27FC236}">
                <a16:creationId xmlns:a16="http://schemas.microsoft.com/office/drawing/2014/main" id="{B29F5483-549D-46AA-9F9A-E54D2020476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829145" y="4745479"/>
            <a:ext cx="2540000" cy="469900"/>
          </a:xfrm>
          <a:prstGeom prst="rect">
            <a:avLst/>
          </a:prstGeom>
          <a:noFill/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D5644042-0F36-4E29-BFA4-D7E45FCB44A0}"/>
              </a:ext>
            </a:extLst>
          </p:cNvPr>
          <p:cNvSpPr txBox="1"/>
          <p:nvPr/>
        </p:nvSpPr>
        <p:spPr>
          <a:xfrm rot="16200000">
            <a:off x="-741092" y="3342216"/>
            <a:ext cx="314137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   </a:t>
            </a:r>
            <a:r>
              <a:rPr lang="cs-CZ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#jsmevtomspolu</a:t>
            </a:r>
            <a:endParaRPr lang="cs-CZ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3977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19D74E-EA5D-4A3C-AAA6-E82C9EC1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093" y="592305"/>
            <a:ext cx="8911687" cy="1280890"/>
          </a:xfrm>
        </p:spPr>
        <p:txBody>
          <a:bodyPr/>
          <a:lstStyle/>
          <a:p>
            <a:r>
              <a:rPr lang="cs-CZ" sz="3600" b="1" dirty="0"/>
              <a:t>       COVID 19   </a:t>
            </a:r>
            <a:r>
              <a:rPr lang="cs-CZ" dirty="0"/>
              <a:t>#jsmevtomspolu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771E69-B491-41CA-806F-6DA68B0F09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1649" y="1288110"/>
            <a:ext cx="9273327" cy="462311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sz="3000" b="1" dirty="0"/>
              <a:t>PROJEKT ROUŠKY </a:t>
            </a:r>
            <a:r>
              <a:rPr lang="cs-CZ" sz="2400" b="1" dirty="0"/>
              <a:t>– SPOLUPRÁCE VĚZNICE VINAŘICE A A-GIGA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Vyrobilo se</a:t>
            </a:r>
            <a:r>
              <a:rPr lang="cs-CZ" sz="2800" spc="-135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celkem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960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roušek 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 odsouzení z I. kohorty GLM zapojeni)</a:t>
            </a:r>
          </a:p>
          <a:p>
            <a:pPr>
              <a:buFontTx/>
              <a:buChar char="-"/>
            </a:pPr>
            <a:r>
              <a:rPr lang="cs-CZ" sz="2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11 450</a:t>
            </a:r>
            <a:r>
              <a:rPr lang="cs-CZ" sz="18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 </a:t>
            </a:r>
            <a:r>
              <a:rPr lang="cs-CZ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POTŘEBY ZAMĚSTNANCŮ VS A ODSOUZENÝCH</a:t>
            </a:r>
          </a:p>
          <a:p>
            <a:pPr>
              <a:buFontTx/>
              <a:buChar char="-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11 510 - Oblastní nemocnice Kladno           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O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becní úřad Žižice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		- 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Český červený kříž Praha  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- C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izinecká policie ČR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- 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Domovy seniorů PRAHA a 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                </a:t>
            </a: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STŘEDNÍ ČECHY 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			- Iniciativa - Roušky seniorům </a:t>
            </a:r>
            <a:endParaRPr lang="cs-CZ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400" b="1" dirty="0"/>
          </a:p>
        </p:txBody>
      </p:sp>
      <p:sp>
        <p:nvSpPr>
          <p:cNvPr id="3183" name="TextovéPole 3182">
            <a:extLst>
              <a:ext uri="{FF2B5EF4-FFF2-40B4-BE49-F238E27FC236}">
                <a16:creationId xmlns:a16="http://schemas.microsoft.com/office/drawing/2014/main" id="{A95FEFA6-B00C-47CD-80F8-992499279464}"/>
              </a:ext>
            </a:extLst>
          </p:cNvPr>
          <p:cNvSpPr txBox="1"/>
          <p:nvPr/>
        </p:nvSpPr>
        <p:spPr>
          <a:xfrm rot="16200000">
            <a:off x="-580445" y="3167389"/>
            <a:ext cx="3760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#společnětozvládneme</a:t>
            </a:r>
            <a:endParaRPr lang="cs-CZ" sz="2800" dirty="0"/>
          </a:p>
        </p:txBody>
      </p:sp>
      <p:pic>
        <p:nvPicPr>
          <p:cNvPr id="212" name="drawingObject121">
            <a:extLst>
              <a:ext uri="{FF2B5EF4-FFF2-40B4-BE49-F238E27FC236}">
                <a16:creationId xmlns:a16="http://schemas.microsoft.com/office/drawing/2014/main" id="{6C117EC7-97D3-4F11-A5BD-70A69DF9503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068572" y="2779246"/>
            <a:ext cx="746125" cy="820420"/>
          </a:xfrm>
          <a:prstGeom prst="rect">
            <a:avLst/>
          </a:prstGeom>
          <a:noFill/>
        </p:spPr>
      </p:pic>
      <p:pic>
        <p:nvPicPr>
          <p:cNvPr id="213" name="drawingObject128">
            <a:extLst>
              <a:ext uri="{FF2B5EF4-FFF2-40B4-BE49-F238E27FC236}">
                <a16:creationId xmlns:a16="http://schemas.microsoft.com/office/drawing/2014/main" id="{0ED6BA0A-5077-44FC-B8BF-0D48E353804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2139789" y="3018789"/>
            <a:ext cx="734695" cy="820420"/>
          </a:xfrm>
          <a:prstGeom prst="rect">
            <a:avLst/>
          </a:prstGeom>
          <a:noFill/>
        </p:spPr>
      </p:pic>
      <p:pic>
        <p:nvPicPr>
          <p:cNvPr id="214" name="drawingObject130">
            <a:extLst>
              <a:ext uri="{FF2B5EF4-FFF2-40B4-BE49-F238E27FC236}">
                <a16:creationId xmlns:a16="http://schemas.microsoft.com/office/drawing/2014/main" id="{967D3A36-ED15-496A-9E3E-B47350B20FD4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703240" y="3540517"/>
            <a:ext cx="1238250" cy="965200"/>
          </a:xfrm>
          <a:prstGeom prst="rect">
            <a:avLst/>
          </a:prstGeom>
          <a:noFill/>
        </p:spPr>
      </p:pic>
      <p:pic>
        <p:nvPicPr>
          <p:cNvPr id="215" name="drawingObject132">
            <a:extLst>
              <a:ext uri="{FF2B5EF4-FFF2-40B4-BE49-F238E27FC236}">
                <a16:creationId xmlns:a16="http://schemas.microsoft.com/office/drawing/2014/main" id="{E4824D4B-BA17-4CE9-ABB9-2E0B4FB61A25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055334" y="3900538"/>
            <a:ext cx="819150" cy="820420"/>
          </a:xfrm>
          <a:prstGeom prst="rect">
            <a:avLst/>
          </a:prstGeom>
          <a:noFill/>
        </p:spPr>
      </p:pic>
      <p:pic>
        <p:nvPicPr>
          <p:cNvPr id="218" name="Picture 127">
            <a:extLst>
              <a:ext uri="{FF2B5EF4-FFF2-40B4-BE49-F238E27FC236}">
                <a16:creationId xmlns:a16="http://schemas.microsoft.com/office/drawing/2014/main" id="{E91A3751-BDB5-4EA0-9311-BE6972C55F10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477955" y="2599392"/>
            <a:ext cx="2714045" cy="2529226"/>
          </a:xfrm>
          <a:prstGeom prst="rect">
            <a:avLst/>
          </a:prstGeom>
          <a:noFill/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C0679DF-B490-41C3-AFDC-7FBFAD9434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1034" y="4742101"/>
            <a:ext cx="2821199" cy="211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60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77637-6042-45C4-AD1F-659ED32EE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045" y="624110"/>
            <a:ext cx="9889568" cy="824680"/>
          </a:xfrm>
        </p:spPr>
        <p:txBody>
          <a:bodyPr>
            <a:normAutofit fontScale="90000"/>
          </a:bodyPr>
          <a:lstStyle/>
          <a:p>
            <a:r>
              <a:rPr lang="cs-CZ" dirty="0"/>
              <a:t>Příběhy </a:t>
            </a:r>
            <a:br>
              <a:rPr lang="cs-CZ" dirty="0"/>
            </a:br>
            <a:r>
              <a:rPr lang="cs-CZ" dirty="0"/>
              <a:t>našich </a:t>
            </a:r>
            <a:br>
              <a:rPr lang="cs-CZ" dirty="0"/>
            </a:br>
            <a:r>
              <a:rPr lang="cs-CZ" dirty="0"/>
              <a:t>klientů: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6B69FEA-9105-46CD-9D02-0B485F4FF3AA}"/>
              </a:ext>
            </a:extLst>
          </p:cNvPr>
          <p:cNvSpPr txBox="1">
            <a:spLocks/>
          </p:cNvSpPr>
          <p:nvPr/>
        </p:nvSpPr>
        <p:spPr>
          <a:xfrm>
            <a:off x="1606177" y="3251200"/>
            <a:ext cx="9725890" cy="3606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2100" b="1" dirty="0">
                <a:ea typeface="Calibri"/>
                <a:cs typeface="Times New Roman"/>
              </a:rPr>
              <a:t>Tomáš</a:t>
            </a:r>
            <a:r>
              <a:rPr lang="cs-CZ" sz="2100" dirty="0">
                <a:ea typeface="Calibri"/>
                <a:cs typeface="Times New Roman"/>
              </a:rPr>
              <a:t> – drogy marihuana – v rámci terapie pochopil své vztahy v rodině – začal je postupně řešit, paradoxně mu vězení pomohlo v lepší komunikaci s otcem, náhled na svoji trestnou činnost, změna životního stylu - nyní je na pracovišti A-GIGA jako asistent, pomoc ostatním propuštěným odsouzeným pracovně zařazených A-GIGA Kladno (ubytování, trávení volného času). (PP 9/2020)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2100" b="1" dirty="0">
                <a:ea typeface="Calibri"/>
                <a:cs typeface="Times New Roman"/>
              </a:rPr>
              <a:t>Radim</a:t>
            </a:r>
            <a:r>
              <a:rPr lang="cs-CZ" sz="2100" dirty="0">
                <a:ea typeface="Calibri"/>
                <a:cs typeface="Times New Roman"/>
              </a:rPr>
              <a:t> – drogově závislý, po PP 15.10.2021 – propojenost s doprovázením A-GIGA – 18.10.2021 nástup na léčení k Apolináři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2100" b="1" dirty="0">
                <a:ea typeface="Calibri"/>
                <a:cs typeface="Times New Roman"/>
              </a:rPr>
              <a:t>Petr</a:t>
            </a:r>
            <a:r>
              <a:rPr lang="cs-CZ" sz="2100" dirty="0">
                <a:ea typeface="Calibri"/>
                <a:cs typeface="Times New Roman"/>
              </a:rPr>
              <a:t> – těžké ublížení na zdraví, práce „vyhazovače“ v baru, násilí v rámci výkonu trestu (KT) – v GLM změna smýšlení, zvládání agresivity, PP, absolvování léčby, dostal do své péče syna</a:t>
            </a:r>
          </a:p>
          <a:p>
            <a:endParaRPr lang="cs-CZ" dirty="0"/>
          </a:p>
        </p:txBody>
      </p:sp>
      <p:pic>
        <p:nvPicPr>
          <p:cNvPr id="5" name="Picture 6" descr="E:\DCIM\100JVCSO\PIC_0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481" y="394116"/>
            <a:ext cx="3403182" cy="255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E:\DCIM\100JVCSO\PIC_05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287845">
            <a:off x="3495775" y="649659"/>
            <a:ext cx="2721734" cy="20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381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78030" y="125347"/>
            <a:ext cx="8911687" cy="688223"/>
          </a:xfrm>
        </p:spPr>
        <p:txBody>
          <a:bodyPr>
            <a:normAutofit fontScale="90000"/>
          </a:bodyPr>
          <a:lstStyle/>
          <a:p>
            <a:r>
              <a:rPr lang="cs-CZ" dirty="0"/>
              <a:t>Příběhy našich klientů: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12669" y="665018"/>
            <a:ext cx="6882938" cy="6105357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b="1" dirty="0">
                <a:ea typeface="Calibri"/>
                <a:cs typeface="Times New Roman"/>
              </a:rPr>
              <a:t>Jirka </a:t>
            </a:r>
            <a:r>
              <a:rPr lang="cs-CZ" dirty="0">
                <a:ea typeface="Calibri"/>
                <a:cs typeface="Times New Roman"/>
              </a:rPr>
              <a:t>- multirecidivista (15x ve VT) absolvoval GLM, BB – ke konci GLM zařazen do TP KEMP, před výstupem 3Z – propojení mu pomohlo vidět věci jinak, jinýma očima, člověk, který v rámci oddílů vše řešil ručně a stručně a nebyl nikdy zvyklý prohrávat – má svou vlastní spravedlnost a svá pravidla – společně s terapeuty jsme vytvořili vztah důvěry – co jsem řekli, jsme dělali – postupně se nám začal svěřovat nejen v rámci skupiny ale i individuálně – řešil s námi dění na oddíle, partnerské vztahy. Vždy naslouchal, dával zpětnou vazbu. Přestože se jednalo o dominantního jedince, na skupině byl slušný. O svém trestném činu dokázal mluvit. Postupem času jsme začali vnímat jeho posun. Namísto, aby něco vyřešil rvačkou, vyřešil to ústně. Přešel do Kempu, kde pokračoval v práci na sobě. Partnerce dokázal více naslouchat, dokázal se umírnit. Svou budoucnost plánoval – neříkal, že nebude páchat a že se znovu nedostane zpět do vězení, ale v jeho životě jsme cítili určitou touhu žít venku a žít jinak, než tomu bylo doposud (KT v červenci 2021). </a:t>
            </a:r>
          </a:p>
          <a:p>
            <a:pPr algn="just"/>
            <a:r>
              <a:rPr lang="cs-CZ" b="1" dirty="0">
                <a:ea typeface="Calibri"/>
                <a:cs typeface="Times New Roman"/>
              </a:rPr>
              <a:t>David</a:t>
            </a:r>
            <a:r>
              <a:rPr lang="cs-CZ" dirty="0">
                <a:ea typeface="Calibri"/>
                <a:cs typeface="Times New Roman"/>
              </a:rPr>
              <a:t> – (42 let) po celý svůj dospělý život drogová kariéra, rodiče se pohybovali ve vyšší společenské vrstvě, tatínek podnikatel. David prošel několika léčebnami – znalý terapie „</a:t>
            </a:r>
            <a:r>
              <a:rPr lang="cs-CZ" dirty="0" err="1">
                <a:ea typeface="Calibri"/>
                <a:cs typeface="Times New Roman"/>
              </a:rPr>
              <a:t>koterapeut</a:t>
            </a:r>
            <a:r>
              <a:rPr lang="cs-CZ" dirty="0">
                <a:ea typeface="Calibri"/>
                <a:cs typeface="Times New Roman"/>
              </a:rPr>
              <a:t>“ velmi výborná zpětná vazba ostatním – problémy s překročením Rubikonu – vidět svoji budoucnost.  Pozitivní při výstupu na NL – venku již opět fetoval…</a:t>
            </a:r>
          </a:p>
          <a:p>
            <a:endParaRPr lang="cs-CZ" dirty="0"/>
          </a:p>
        </p:txBody>
      </p:sp>
      <p:pic>
        <p:nvPicPr>
          <p:cNvPr id="4" name="Picture 3" descr="E:\DCIM\100JVCSO\PIC_06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129806" y="637129"/>
            <a:ext cx="3150858" cy="236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E:\DCIM\100JVCSO\PIC_05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72413" y="3888346"/>
            <a:ext cx="3054110" cy="247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793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2C2305D1-1A0A-4718-8C65-1858B8247699}"/>
              </a:ext>
            </a:extLst>
          </p:cNvPr>
          <p:cNvSpPr txBox="1">
            <a:spLocks/>
          </p:cNvSpPr>
          <p:nvPr/>
        </p:nvSpPr>
        <p:spPr>
          <a:xfrm>
            <a:off x="9452169" y="1504643"/>
            <a:ext cx="2172563" cy="29911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dirty="0"/>
              <a:t>3Z </a:t>
            </a:r>
          </a:p>
          <a:p>
            <a:endParaRPr lang="cs-CZ" dirty="0"/>
          </a:p>
          <a:p>
            <a:r>
              <a:rPr lang="cs-CZ" dirty="0"/>
              <a:t>TP KEMP </a:t>
            </a:r>
          </a:p>
          <a:p>
            <a:endParaRPr lang="cs-CZ" dirty="0"/>
          </a:p>
          <a:p>
            <a:r>
              <a:rPr lang="cs-CZ" dirty="0"/>
              <a:t>BB</a:t>
            </a:r>
          </a:p>
        </p:txBody>
      </p:sp>
      <p:pic>
        <p:nvPicPr>
          <p:cNvPr id="6" name="Obrázek 5" descr="Obsah obrázku osoba, interiér, zeď, patro&#10;&#10;Popis byl vytvořen automaticky">
            <a:extLst>
              <a:ext uri="{FF2B5EF4-FFF2-40B4-BE49-F238E27FC236}">
                <a16:creationId xmlns:a16="http://schemas.microsoft.com/office/drawing/2014/main" id="{79462573-42B7-43EB-9F7B-507E215AD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508" y="1211386"/>
            <a:ext cx="6689765" cy="501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20939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36477AA586E174F9B1D5187C3990055" ma:contentTypeVersion="18" ma:contentTypeDescription="Vytvoří nový dokument" ma:contentTypeScope="" ma:versionID="b16466bc9456725a92e1c99e6a39b0c9">
  <xsd:schema xmlns:xsd="http://www.w3.org/2001/XMLSchema" xmlns:xs="http://www.w3.org/2001/XMLSchema" xmlns:p="http://schemas.microsoft.com/office/2006/metadata/properties" xmlns:ns2="6fac613f-481c-4d7b-b210-5d672b840f06" xmlns:ns3="e289b81c-c09f-4cc7-a747-241dc47701fe" xmlns:ns4="http://schemas.microsoft.com/sharepoint/v4" targetNamespace="http://schemas.microsoft.com/office/2006/metadata/properties" ma:root="true" ma:fieldsID="ebba9eb6840d385ac5993523d7bf649a" ns2:_="" ns3:_="" ns4:_="">
    <xsd:import namespace="6fac613f-481c-4d7b-b210-5d672b840f06"/>
    <xsd:import namespace="e289b81c-c09f-4cc7-a747-241dc47701fe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ac613f-481c-4d7b-b210-5d672b840f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e54b422f-48cf-4dff-b092-d647386122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89b81c-c09f-4cc7-a747-241dc47701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d65e205-ff00-4c13-aabb-c5586e9dbfc4}" ma:internalName="TaxCatchAll" ma:showField="CatchAllData" ma:web="e289b81c-c09f-4cc7-a747-241dc47701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5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89b81c-c09f-4cc7-a747-241dc47701fe" xsi:nil="true"/>
    <lcf76f155ced4ddcb4097134ff3c332f xmlns="6fac613f-481c-4d7b-b210-5d672b840f06">
      <Terms xmlns="http://schemas.microsoft.com/office/infopath/2007/PartnerControls"/>
    </lcf76f155ced4ddcb4097134ff3c332f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B97B077F-4D63-4C41-A3CB-6BC4FF50191D}"/>
</file>

<file path=customXml/itemProps2.xml><?xml version="1.0" encoding="utf-8"?>
<ds:datastoreItem xmlns:ds="http://schemas.openxmlformats.org/officeDocument/2006/customXml" ds:itemID="{9613B5D0-556F-4E76-A8E1-FBF983D95255}"/>
</file>

<file path=customXml/itemProps3.xml><?xml version="1.0" encoding="utf-8"?>
<ds:datastoreItem xmlns:ds="http://schemas.openxmlformats.org/officeDocument/2006/customXml" ds:itemID="{59886DFA-6B7C-4B08-97D5-3D8C9F6E9C02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825</TotalTime>
  <Words>1095</Words>
  <Application>Microsoft Office PowerPoint</Application>
  <PresentationFormat>Širokoúhlá obrazovka</PresentationFormat>
  <Paragraphs>91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Stébla</vt:lpstr>
      <vt:lpstr>„Přestože spáchali trestný čin, jsou to stále lidé, kteří mají své sny a cíle (trestný čin nedefinuje celou jejich osobnost)“  </vt:lpstr>
      <vt:lpstr>Statistika GLM  </vt:lpstr>
      <vt:lpstr>Co funguje  </vt:lpstr>
      <vt:lpstr> Efektivní zacházení:  terapie a zaměstnávání odsouzených</vt:lpstr>
      <vt:lpstr>         COVID 19   #jsmevtomspolu </vt:lpstr>
      <vt:lpstr>       COVID 19   #jsmevtomspolu</vt:lpstr>
      <vt:lpstr>Příběhy  našich  klientů:  </vt:lpstr>
      <vt:lpstr>Příběhy našich klientů: </vt:lpstr>
      <vt:lpstr>Prezentace aplikace PowerPoint</vt:lpstr>
      <vt:lpstr>Hodnocení GLM odsouzenými:</vt:lpstr>
      <vt:lpstr>                        Společně to zvládneme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 KEMP Vinařice SpO pro poruchy…….</dc:title>
  <dc:creator>Pepa Hrubý</dc:creator>
  <cp:lastModifiedBy>Mirka Maťátková</cp:lastModifiedBy>
  <cp:revision>44</cp:revision>
  <dcterms:created xsi:type="dcterms:W3CDTF">2021-09-12T13:27:02Z</dcterms:created>
  <dcterms:modified xsi:type="dcterms:W3CDTF">2021-10-25T11:35:22Z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0x010100B36477AA586E174F9B1D5187C3990055</vt:lpwstr>
  </property>
  <property fmtid="{D5CDD505-2E9C-101B-9397-08002B2CF9AE}" pid="3" name="MediaServiceImageTags">
    <vt:lpwstr/>
  </property>
</Properties>
</file>