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346" r:id="rId6"/>
    <p:sldId id="362" r:id="rId7"/>
    <p:sldId id="351" r:id="rId8"/>
    <p:sldId id="363" r:id="rId9"/>
    <p:sldId id="350" r:id="rId10"/>
    <p:sldId id="364" r:id="rId11"/>
    <p:sldId id="360" r:id="rId12"/>
    <p:sldId id="361" r:id="rId13"/>
    <p:sldId id="35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C8C"/>
    <a:srgbClr val="BEE395"/>
    <a:srgbClr val="CBE937"/>
    <a:srgbClr val="A5DB45"/>
    <a:srgbClr val="C8D54B"/>
    <a:srgbClr val="460000"/>
    <a:srgbClr val="5C0000"/>
    <a:srgbClr val="00B0F0"/>
    <a:srgbClr val="0091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BFC65-7329-4F8D-B4AF-D80B47648F20}" vWet="4" dt="2020-12-08T09:56:53.618"/>
    <p1510:client id="{F3EAF54B-291E-4B9C-BAFC-4D1563A48A54}" v="3" dt="2020-12-08T10:07:18.75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dličková Milena" userId="cc46d465-d538-48d0-b22e-be024cfe77ba" providerId="ADAL" clId="{F3EAF54B-291E-4B9C-BAFC-4D1563A48A54}"/>
    <pc:docChg chg="modNotesMaster">
      <pc:chgData name="Hrdličková Milena" userId="cc46d465-d538-48d0-b22e-be024cfe77ba" providerId="ADAL" clId="{F3EAF54B-291E-4B9C-BAFC-4D1563A48A54}" dt="2020-12-08T09:26:13.247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4FF9AF7-58DE-4405-971C-41BC36F4DE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BE9B8E-D9DB-405A-A61B-39B1D7EE24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/>
              <a:t>09.12.2020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C4929E-6900-4DDC-AAA9-6CB14F3E8D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99EAF6-45DE-4C01-8F15-0277E7563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A224-E9AD-409A-B3AC-47496EB610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68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/>
              <a:t>09.12.2020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DF82E4-DA66-41F0-AF7E-3CCBB669DE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 dirty="0"/>
              <a:t>09.12.2020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symbol pro obsah 8">
            <a:extLst>
              <a:ext uri="{FF2B5EF4-FFF2-40B4-BE49-F238E27FC236}">
                <a16:creationId xmlns:a16="http://schemas.microsoft.com/office/drawing/2014/main" id="{323C869F-06F8-40D5-9CBE-E104312961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10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57726" y="4599432"/>
            <a:ext cx="7812506" cy="1783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cap="all" dirty="0">
                <a:solidFill>
                  <a:srgbClr val="FFFFFF"/>
                </a:solidFill>
              </a:rPr>
              <a:t>Průběžná reaLIZACE 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cap="all" dirty="0">
                <a:solidFill>
                  <a:srgbClr val="FFFFFF"/>
                </a:solidFill>
              </a:rPr>
              <a:t>Good-Lives Modelu VE VĚZNICI KUŘIM</a:t>
            </a:r>
          </a:p>
          <a:p>
            <a:pPr>
              <a:lnSpc>
                <a:spcPct val="90000"/>
              </a:lnSpc>
              <a:defRPr/>
            </a:pPr>
            <a:endParaRPr lang="cs-CZ" sz="2400" b="1" cap="all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cap="all" dirty="0">
                <a:solidFill>
                  <a:srgbClr val="FFFFFF"/>
                </a:solidFill>
              </a:rPr>
              <a:t> PETRA KUBÍČKOVÁ, ALENA IMRICHOVÁ, PAVEL FRÝDEK</a:t>
            </a:r>
          </a:p>
          <a:p>
            <a:pPr>
              <a:lnSpc>
                <a:spcPct val="90000"/>
              </a:lnSpc>
              <a:defRPr/>
            </a:pPr>
            <a:endParaRPr lang="cs-CZ" sz="22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cs-CZ" sz="22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864"/>
    </mc:Choice>
    <mc:Fallback>
      <p:transition spd="slow" advTm="108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97687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7621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F3776AD5-A2C1-42FB-8C6C-7A2A0DFB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498021"/>
            <a:ext cx="4131129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Ahoj a dobrý den,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Všechny Vás moc zdravíme z Kuřimi. Je nám opravdu líto, že s Vámi dnes nemůžeme být osobně.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Přesto bychom se s Vámi rádi podělili o naše zkušenosti z posledních  dvou běhů GLM. 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DCFE08-C518-4E78-AEF2-981E26979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01" y="1218830"/>
            <a:ext cx="3579341" cy="1112979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85EFBBF6-9428-4697-9DE6-C45FE850846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1" y="3429000"/>
            <a:ext cx="218898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8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856"/>
    </mc:Choice>
    <mc:Fallback>
      <p:transition spd="slow" advTm="108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Users\33pkubickova\AppData\Local\Temp\Temp1_6 ZRM Bildkartei_fotografie.zip\Foto 22.05.17, 15 55 02.jpg"/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4120"/>
          <a:stretch/>
        </p:blipFill>
        <p:spPr bwMode="auto">
          <a:xfrm rot="347342">
            <a:off x="-3" y="-6"/>
            <a:ext cx="9144000" cy="685595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0823" y="1396289"/>
            <a:ext cx="430063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353163" y="548640"/>
            <a:ext cx="6370087" cy="630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Výhody, které nám  práce </a:t>
            </a:r>
            <a:endParaRPr lang="cs-CZ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 Glm přináší: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Vlévá nám „</a:t>
            </a:r>
            <a:r>
              <a:rPr lang="en-US" sz="2400" i="1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novou krev do žil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“, vidíme 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změny a dává nám to smysl. GLM je</a:t>
            </a: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skvělá </a:t>
            </a: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prevence vyhoření.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Máme podporu vedení 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věznice, za kterou jsme moc 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rádi. 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Podporuje týmového ducha.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Poskytuje nové nápady,</a:t>
            </a: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např. založení nového </a:t>
            </a:r>
            <a:endParaRPr lang="cs-CZ" sz="24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Specializovaného odd</a:t>
            </a: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ílu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 GLM</a:t>
            </a: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programem</a:t>
            </a:r>
            <a:r>
              <a:rPr lang="cs-CZ" sz="24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cs-CZ" sz="2400" i="1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i="1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0912" y="2672409"/>
            <a:ext cx="2304288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7644" y="0"/>
            <a:ext cx="3148545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\\vez-slu.justice.cz\dfs\User_home\33pkubickova\Desktop\Foto 22.05.17, 16 03 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997"/>
          <a:stretch/>
        </p:blipFill>
        <p:spPr bwMode="auto">
          <a:xfrm>
            <a:off x="4444356" y="2837001"/>
            <a:ext cx="20574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ek 5" descr="\\vez-slu.justice.cz\dfs\User_home\33pkubickova\Desktop\Foto 22.05.17, 12 53 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r="1" b="1"/>
          <a:stretch/>
        </p:blipFill>
        <p:spPr bwMode="auto">
          <a:xfrm>
            <a:off x="6120452" y="2"/>
            <a:ext cx="3025737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250" y="4032250"/>
            <a:ext cx="2420750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C:\Users\33pkubickova\AppData\Local\Temp\Temp1_6 ZRM Bildkartei_fotografie.zip\Foto 22.05.17, 09 44 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r="9768" b="-6"/>
          <a:stretch/>
        </p:blipFill>
        <p:spPr bwMode="auto">
          <a:xfrm>
            <a:off x="6846967" y="4197216"/>
            <a:ext cx="2297033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7380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1107"/>
    </mc:Choice>
    <mc:Fallback>
      <p:transition spd="slow" advTm="211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Users\33pkubickova\AppData\Local\Temp\Temp1_6 ZRM Bildkartei_fotografie.zip\Foto 22.05.17, 15 55 02.jpg"/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4120"/>
          <a:stretch/>
        </p:blipFill>
        <p:spPr bwMode="auto">
          <a:xfrm rot="346122">
            <a:off x="-109603" y="1022"/>
            <a:ext cx="9363206" cy="685595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0823" y="1396289"/>
            <a:ext cx="430063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353163" y="548640"/>
            <a:ext cx="5887216" cy="5448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b="1" dirty="0">
                <a:latin typeface="+mn-lt"/>
                <a:ea typeface="+mn-ea"/>
                <a:cs typeface="+mn-cs"/>
              </a:rPr>
              <a:t>  a ještě pár výhod …</a:t>
            </a:r>
            <a:endParaRPr lang="en-US" sz="2400" b="1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+mn-lt"/>
                <a:ea typeface="+mn-ea"/>
                <a:cs typeface="+mn-cs"/>
              </a:rPr>
              <a:t>Máme častější kontakt s </a:t>
            </a:r>
            <a:r>
              <a:rPr lang="cs-CZ" sz="2400" cap="none" dirty="0">
                <a:latin typeface="+mn-lt"/>
                <a:ea typeface="+mn-ea"/>
                <a:cs typeface="+mn-cs"/>
              </a:rPr>
              <a:t>Vámi …</a:t>
            </a:r>
            <a:r>
              <a:rPr lang="en-US" sz="2400" cap="none" dirty="0">
                <a:latin typeface="+mn-lt"/>
                <a:ea typeface="+mn-ea"/>
                <a:cs typeface="+mn-cs"/>
              </a:rPr>
              <a:t>kolegy z jiných věznic a můžeme sdíle</a:t>
            </a:r>
            <a:r>
              <a:rPr lang="cs-CZ" sz="2400" cap="none" dirty="0">
                <a:latin typeface="+mn-lt"/>
                <a:ea typeface="+mn-ea"/>
                <a:cs typeface="+mn-cs"/>
              </a:rPr>
              <a:t>t </a:t>
            </a:r>
            <a:r>
              <a:rPr lang="en-US" sz="2400" cap="none" dirty="0">
                <a:latin typeface="+mn-lt"/>
                <a:ea typeface="+mn-ea"/>
                <a:cs typeface="+mn-cs"/>
              </a:rPr>
              <a:t>zkušenosti.</a:t>
            </a:r>
            <a:endParaRPr lang="cs-CZ" sz="2400" cap="none" dirty="0"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cs-CZ" sz="2400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cap="none" dirty="0">
                <a:latin typeface="+mn-lt"/>
                <a:ea typeface="+mn-ea"/>
                <a:cs typeface="+mn-cs"/>
              </a:rPr>
              <a:t>Učíme se s klienty stále něco nového.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+mn-lt"/>
                <a:ea typeface="+mn-ea"/>
                <a:cs typeface="+mn-cs"/>
              </a:rPr>
              <a:t>Díky Volonté máme novou</a:t>
            </a:r>
            <a:r>
              <a:rPr lang="cs-CZ" sz="240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cap="none" dirty="0">
                <a:latin typeface="+mn-lt"/>
                <a:ea typeface="+mn-ea"/>
                <a:cs typeface="+mn-cs"/>
              </a:rPr>
              <a:t>terapeutickou</a:t>
            </a:r>
            <a:r>
              <a:rPr lang="cs-CZ" sz="2400" cap="none" dirty="0">
                <a:latin typeface="+mn-lt"/>
                <a:ea typeface="+mn-ea"/>
                <a:cs typeface="+mn-cs"/>
              </a:rPr>
              <a:t> m</a:t>
            </a:r>
            <a:r>
              <a:rPr lang="en-US" sz="2400" cap="none" dirty="0">
                <a:latin typeface="+mn-lt"/>
                <a:ea typeface="+mn-ea"/>
                <a:cs typeface="+mn-cs"/>
              </a:rPr>
              <a:t>ístnost (věčný nedostatek</a:t>
            </a:r>
            <a:r>
              <a:rPr lang="cs-CZ" sz="2400" cap="none" dirty="0">
                <a:latin typeface="+mn-lt"/>
                <a:ea typeface="+mn-ea"/>
                <a:cs typeface="+mn-cs"/>
              </a:rPr>
              <a:t> místa</a:t>
            </a:r>
            <a:r>
              <a:rPr lang="en-US" sz="2400" cap="none" dirty="0">
                <a:latin typeface="+mn-lt"/>
                <a:ea typeface="+mn-ea"/>
                <a:cs typeface="+mn-cs"/>
              </a:rPr>
              <a:t>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cap="none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i="1" cap="none" dirty="0">
                <a:latin typeface="+mn-lt"/>
                <a:ea typeface="+mn-ea"/>
                <a:cs typeface="+mn-cs"/>
              </a:rPr>
              <a:t>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i="1" cap="none" dirty="0">
                <a:latin typeface="+mn-lt"/>
                <a:ea typeface="+mn-ea"/>
                <a:cs typeface="+mn-cs"/>
              </a:rPr>
              <a:t>                </a:t>
            </a:r>
            <a:r>
              <a:rPr lang="en-US" sz="2400" i="1" cap="none" dirty="0">
                <a:latin typeface="+mn-lt"/>
                <a:ea typeface="+mn-ea"/>
                <a:cs typeface="+mn-cs"/>
              </a:rPr>
              <a:t>Obrázky, které vidíte</a:t>
            </a:r>
            <a:r>
              <a:rPr lang="cs-CZ" sz="2400" i="1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1" cap="none" dirty="0">
                <a:latin typeface="+mn-lt"/>
                <a:ea typeface="+mn-ea"/>
                <a:cs typeface="+mn-cs"/>
              </a:rPr>
              <a:t>na okraj</a:t>
            </a:r>
            <a:r>
              <a:rPr lang="cs-CZ" sz="2400" i="1" cap="none" dirty="0">
                <a:latin typeface="+mn-lt"/>
                <a:ea typeface="+mn-ea"/>
                <a:cs typeface="+mn-cs"/>
              </a:rPr>
              <a:t>i    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i="1" cap="none" dirty="0">
                <a:latin typeface="+mn-lt"/>
                <a:ea typeface="+mn-ea"/>
                <a:cs typeface="+mn-cs"/>
              </a:rPr>
              <a:t>                </a:t>
            </a:r>
            <a:r>
              <a:rPr lang="en-US" sz="2400" i="1" cap="none" dirty="0">
                <a:latin typeface="+mn-lt"/>
                <a:ea typeface="+mn-ea"/>
                <a:cs typeface="+mn-cs"/>
              </a:rPr>
              <a:t>prezentace</a:t>
            </a:r>
            <a:r>
              <a:rPr lang="cs-CZ" sz="2400" i="1" cap="none" dirty="0">
                <a:latin typeface="+mn-lt"/>
                <a:ea typeface="+mn-ea"/>
                <a:cs typeface="+mn-cs"/>
              </a:rPr>
              <a:t>,</a:t>
            </a:r>
            <a:r>
              <a:rPr lang="en-US" sz="2400" i="1" cap="none" dirty="0">
                <a:latin typeface="+mn-lt"/>
                <a:ea typeface="+mn-ea"/>
                <a:cs typeface="+mn-cs"/>
              </a:rPr>
              <a:t> si vybrali účastníci </a:t>
            </a:r>
            <a:endParaRPr lang="cs-CZ" sz="2400" i="1" cap="none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i="1" cap="none" dirty="0">
                <a:latin typeface="+mn-lt"/>
                <a:ea typeface="+mn-ea"/>
                <a:cs typeface="+mn-cs"/>
              </a:rPr>
              <a:t>                v rámci </a:t>
            </a:r>
            <a:r>
              <a:rPr lang="en-US" sz="2400" i="1" cap="none" dirty="0">
                <a:latin typeface="+mn-lt"/>
                <a:ea typeface="+mn-ea"/>
                <a:cs typeface="+mn-cs"/>
              </a:rPr>
              <a:t>skupiny</a:t>
            </a:r>
            <a:r>
              <a:rPr lang="cs-CZ" sz="2400" i="1" cap="none" dirty="0">
                <a:latin typeface="+mn-lt"/>
                <a:ea typeface="+mn-ea"/>
                <a:cs typeface="+mn-cs"/>
              </a:rPr>
              <a:t> (Mé budoucí Já)</a:t>
            </a:r>
            <a:r>
              <a:rPr lang="en-US" sz="2400" i="1" cap="none" dirty="0"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 descr="\\vez-slu.justice.cz\dfs\User_home\33pkubickova\Desktop\Foto 22.05.17, 16 03 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997"/>
          <a:stretch/>
        </p:blipFill>
        <p:spPr bwMode="auto">
          <a:xfrm>
            <a:off x="5635884" y="3230264"/>
            <a:ext cx="20574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ek 5" descr="\\vez-slu.justice.cz\dfs\User_home\33pkubickova\Desktop\Foto 22.05.17, 12 53 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r="1" b="1"/>
          <a:stretch/>
        </p:blipFill>
        <p:spPr bwMode="auto">
          <a:xfrm>
            <a:off x="6120452" y="2"/>
            <a:ext cx="3025737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ek 6" descr="C:\Users\33pkubickova\AppData\Local\Temp\Temp1_6 ZRM Bildkartei_fotografie.zip\Foto 22.05.17, 09 44 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r="9768" b="-6"/>
          <a:stretch/>
        </p:blipFill>
        <p:spPr bwMode="auto">
          <a:xfrm>
            <a:off x="7069485" y="4067921"/>
            <a:ext cx="2297033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Grafický objekt 7" descr="Architektur obrys">
            <a:extLst>
              <a:ext uri="{FF2B5EF4-FFF2-40B4-BE49-F238E27FC236}">
                <a16:creationId xmlns:a16="http://schemas.microsoft.com/office/drawing/2014/main" id="{1421A6BD-6011-4D66-AD01-47FB8E3B0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316" y="46018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71"/>
    </mc:Choice>
    <mc:Fallback>
      <p:transition spd="slow" advTm="163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3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16074" y="978408"/>
            <a:ext cx="2791206" cy="1106424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r="11522" b="1"/>
          <a:stretch/>
        </p:blipFill>
        <p:spPr bwMode="auto">
          <a:xfrm>
            <a:off x="300635" y="630936"/>
            <a:ext cx="2839212" cy="54955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 bwMode="auto">
          <a:xfrm>
            <a:off x="3271266" y="630936"/>
            <a:ext cx="1988820" cy="267919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469"/>
          <a:stretch/>
        </p:blipFill>
        <p:spPr bwMode="auto">
          <a:xfrm rot="21600000">
            <a:off x="3271266" y="3447288"/>
            <a:ext cx="1988820" cy="267919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032" name="Straight Connector 75">
            <a:extLst>
              <a:ext uri="{FF2B5EF4-FFF2-40B4-BE49-F238E27FC236}">
                <a16:creationId xmlns:a16="http://schemas.microsoft.com/office/drawing/2014/main" id="{11A9DAB5-E11B-41CA-85F3-20711F7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831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2"/>
          <p:cNvSpPr txBox="1">
            <a:spLocks/>
          </p:cNvSpPr>
          <p:nvPr/>
        </p:nvSpPr>
        <p:spPr>
          <a:xfrm>
            <a:off x="5260086" y="374904"/>
            <a:ext cx="3753285" cy="6178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latin typeface="+mn-lt"/>
                <a:ea typeface="+mn-ea"/>
                <a:cs typeface="+mn-cs"/>
              </a:rPr>
              <a:t>ÚSKALÍ</a:t>
            </a:r>
            <a:r>
              <a:rPr lang="cs-CZ" sz="2200" b="1" dirty="0">
                <a:latin typeface="+mn-lt"/>
                <a:ea typeface="+mn-ea"/>
                <a:cs typeface="+mn-cs"/>
              </a:rPr>
              <a:t>, na která jsme naráželi</a:t>
            </a:r>
            <a:r>
              <a:rPr lang="en-US" sz="2200" b="1" dirty="0">
                <a:latin typeface="+mn-lt"/>
                <a:ea typeface="+mn-ea"/>
                <a:cs typeface="+mn-cs"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cap="none" dirty="0">
                <a:latin typeface="+mn-lt"/>
                <a:ea typeface="+mn-ea"/>
                <a:cs typeface="+mn-cs"/>
              </a:rPr>
              <a:t>Udržet motivovanost všech členů skupiny po celou dobu je náročné. Motivování skupiny je každodenním chlebem.</a:t>
            </a:r>
            <a:r>
              <a:rPr lang="cs-CZ" sz="2200" cap="none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cap="none" dirty="0">
                <a:latin typeface="+mn-lt"/>
                <a:ea typeface="+mn-ea"/>
                <a:cs typeface="+mn-cs"/>
              </a:rPr>
              <a:t>Zajistit 100% m</a:t>
            </a:r>
            <a:r>
              <a:rPr lang="en-US" sz="2200" cap="none" dirty="0">
                <a:latin typeface="+mn-lt"/>
                <a:ea typeface="+mn-ea"/>
                <a:cs typeface="+mn-cs"/>
              </a:rPr>
              <a:t>lčenlivost</a:t>
            </a:r>
            <a:r>
              <a:rPr lang="cs-CZ" sz="2200" cap="none" dirty="0">
                <a:latin typeface="+mn-lt"/>
                <a:ea typeface="+mn-ea"/>
                <a:cs typeface="+mn-cs"/>
              </a:rPr>
              <a:t>, když bydlí členové skupiny na různých oddílech, je obtížné. Ostatní odsouzení jsou zvědaví a vyvíjí nátlak na sdělování informací. Museli jsme zpočátku často vysvětlovat, z jakého důvodu je mlčenlivost tak zásadní.</a:t>
            </a:r>
            <a:endParaRPr lang="en-US" sz="2200" cap="none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095B4C9-F53C-4DA6-A908-F3AF21154CBE}"/>
              </a:ext>
            </a:extLst>
          </p:cNvPr>
          <p:cNvSpPr txBox="1"/>
          <p:nvPr/>
        </p:nvSpPr>
        <p:spPr>
          <a:xfrm>
            <a:off x="1083616" y="6321027"/>
            <a:ext cx="468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Na fotkách vidíte ukázky plakátů Minulého Já.</a:t>
            </a:r>
          </a:p>
        </p:txBody>
      </p:sp>
      <p:pic>
        <p:nvPicPr>
          <p:cNvPr id="18" name="Grafický objekt 17" descr="Architektur obrys">
            <a:extLst>
              <a:ext uri="{FF2B5EF4-FFF2-40B4-BE49-F238E27FC236}">
                <a16:creationId xmlns:a16="http://schemas.microsoft.com/office/drawing/2014/main" id="{7BF5703D-60C7-453A-ABF1-2AA7D1BD9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216" y="6024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2112"/>
    </mc:Choice>
    <mc:Fallback>
      <p:transition spd="slow" advTm="221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16074" y="978408"/>
            <a:ext cx="2791206" cy="1106424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3" r="11522" b="1"/>
          <a:stretch/>
        </p:blipFill>
        <p:spPr bwMode="auto">
          <a:xfrm>
            <a:off x="300635" y="630936"/>
            <a:ext cx="2839212" cy="54955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 bwMode="auto">
          <a:xfrm>
            <a:off x="3271266" y="630936"/>
            <a:ext cx="1988820" cy="267919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/>
          <a:stretch/>
        </p:blipFill>
        <p:spPr bwMode="auto">
          <a:xfrm rot="21600000">
            <a:off x="3271266" y="3447288"/>
            <a:ext cx="1988820" cy="267919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A9DAB5-E11B-41CA-85F3-20711F7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831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2"/>
          <p:cNvSpPr txBox="1">
            <a:spLocks/>
          </p:cNvSpPr>
          <p:nvPr/>
        </p:nvSpPr>
        <p:spPr>
          <a:xfrm>
            <a:off x="5260086" y="456219"/>
            <a:ext cx="3753285" cy="5982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b="1" dirty="0">
                <a:latin typeface="+mn-lt"/>
                <a:ea typeface="+mn-ea"/>
                <a:cs typeface="+mn-cs"/>
              </a:rPr>
              <a:t>      A další </a:t>
            </a:r>
            <a:r>
              <a:rPr lang="en-US" b="1" dirty="0">
                <a:latin typeface="+mn-lt"/>
                <a:ea typeface="+mn-ea"/>
                <a:cs typeface="+mn-cs"/>
              </a:rPr>
              <a:t>ÚSKALÍ</a:t>
            </a:r>
            <a:r>
              <a:rPr lang="cs-CZ" b="1" dirty="0">
                <a:latin typeface="+mn-lt"/>
                <a:ea typeface="+mn-ea"/>
                <a:cs typeface="+mn-cs"/>
              </a:rPr>
              <a:t> …</a:t>
            </a:r>
            <a:endParaRPr lang="en-US" b="1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cap="none" dirty="0">
                <a:latin typeface="+mn-lt"/>
                <a:ea typeface="+mn-ea"/>
                <a:cs typeface="+mn-cs"/>
              </a:rPr>
              <a:t>Pocit b</a:t>
            </a:r>
            <a:r>
              <a:rPr lang="en-US" cap="none" dirty="0">
                <a:latin typeface="+mn-lt"/>
                <a:ea typeface="+mn-ea"/>
                <a:cs typeface="+mn-cs"/>
              </a:rPr>
              <a:t>ezpečí</a:t>
            </a:r>
            <a:r>
              <a:rPr lang="cs-CZ" cap="none" dirty="0">
                <a:latin typeface="+mn-lt"/>
                <a:ea typeface="+mn-ea"/>
                <a:cs typeface="+mn-cs"/>
              </a:rPr>
              <a:t> v terapeutické skupině za zdmi věznice je křehký. </a:t>
            </a:r>
            <a:r>
              <a:rPr lang="en-US" cap="none" dirty="0">
                <a:latin typeface="+mn-lt"/>
                <a:ea typeface="+mn-ea"/>
                <a:cs typeface="+mn-cs"/>
              </a:rPr>
              <a:t> </a:t>
            </a:r>
            <a:r>
              <a:rPr lang="cs-CZ" cap="none" dirty="0">
                <a:latin typeface="+mn-lt"/>
                <a:ea typeface="+mn-ea"/>
                <a:cs typeface="+mn-cs"/>
              </a:rPr>
              <a:t>Vězeňské prostředí samo o sobě limituje psychoterapeutické možnosti. </a:t>
            </a:r>
            <a:endParaRPr lang="en-US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cap="none" dirty="0">
                <a:latin typeface="+mn-lt"/>
                <a:ea typeface="+mn-ea"/>
                <a:cs typeface="+mn-cs"/>
              </a:rPr>
              <a:t>Pokud není jednotný tým, není soudržná ani skupina, proto jsme sdíleli veškeré postoje, názory i pocity po každé skupině, psali jsme zápisy z průběhu každého sezení.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cap="none" dirty="0">
                <a:latin typeface="+mn-lt"/>
                <a:ea typeface="+mn-ea"/>
                <a:cs typeface="+mn-cs"/>
              </a:rPr>
              <a:t>Členové skupiny se stydí mluvit o průběhu své trestné činnosti.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cap="none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cap="none" dirty="0">
                <a:latin typeface="+mn-lt"/>
                <a:ea typeface="+mn-ea"/>
                <a:cs typeface="+mn-cs"/>
              </a:rPr>
              <a:t>Naráželi jsme na limity m</a:t>
            </a:r>
            <a:r>
              <a:rPr lang="en-US" cap="none" dirty="0">
                <a:latin typeface="+mn-lt"/>
                <a:ea typeface="+mn-ea"/>
                <a:cs typeface="+mn-cs"/>
              </a:rPr>
              <a:t>entální</a:t>
            </a:r>
            <a:r>
              <a:rPr lang="cs-CZ" cap="none" dirty="0">
                <a:latin typeface="+mn-lt"/>
                <a:ea typeface="+mn-ea"/>
                <a:cs typeface="+mn-cs"/>
              </a:rPr>
              <a:t> úrovně některých účastníků při vysvětlování úkolů nebo práci se symbolem. </a:t>
            </a:r>
            <a:endParaRPr lang="en-US" cap="none" dirty="0">
              <a:latin typeface="+mn-lt"/>
              <a:ea typeface="+mn-ea"/>
              <a:cs typeface="+mn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cap="none" dirty="0">
                <a:latin typeface="+mn-lt"/>
                <a:ea typeface="+mn-ea"/>
                <a:cs typeface="+mn-cs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5964"/>
    </mc:Choice>
    <mc:Fallback>
      <p:transition spd="slow" advTm="259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id="{1475EEA3-27DF-4422-BB52-720ADE4A8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r="2569" b="-1"/>
          <a:stretch/>
        </p:blipFill>
        <p:spPr>
          <a:xfrm rot="333142">
            <a:off x="20" y="10"/>
            <a:ext cx="914169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547" y="4023808"/>
            <a:ext cx="6949328" cy="622836"/>
          </a:xfrm>
        </p:spPr>
        <p:txBody>
          <a:bodyPr>
            <a:normAutofit/>
          </a:bodyPr>
          <a:lstStyle/>
          <a:p>
            <a:r>
              <a:rPr lang="cs-CZ" sz="2400" b="1" dirty="0"/>
              <a:t>NÁROČNOST GLM PRO VŠECHNY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957" y="4641281"/>
            <a:ext cx="7490361" cy="14292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Na terapeutický tým (přípravy, odbornost, motivace)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Na klienty (neustálá aktivita, míra sebereflexe, chuť)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Na testování (pre- a posttesty jsou organizačně náročné)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Udržet si motivaci pro obě strany je zásadní.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             </a:t>
            </a:r>
            <a:endParaRPr lang="cs-CZ" sz="2400" i="1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8" name="Grafický objekt 7" descr="Architektur obrys">
            <a:extLst>
              <a:ext uri="{FF2B5EF4-FFF2-40B4-BE49-F238E27FC236}">
                <a16:creationId xmlns:a16="http://schemas.microsoft.com/office/drawing/2014/main" id="{001A3F64-6FB8-4538-87EC-C1189FE72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179" y="6070544"/>
            <a:ext cx="914400" cy="914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5902A10-C637-44EE-8073-FC42794EDF3E}"/>
              </a:ext>
            </a:extLst>
          </p:cNvPr>
          <p:cNvSpPr txBox="1"/>
          <p:nvPr/>
        </p:nvSpPr>
        <p:spPr>
          <a:xfrm>
            <a:off x="1083616" y="6321027"/>
            <a:ext cx="468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Na fotce v pozadí jsou absolventi 1. běhu.</a:t>
            </a:r>
          </a:p>
        </p:txBody>
      </p:sp>
    </p:spTree>
    <p:extLst>
      <p:ext uri="{BB962C8B-B14F-4D97-AF65-F5344CB8AC3E}">
        <p14:creationId xmlns:p14="http://schemas.microsoft.com/office/powerpoint/2010/main" val="3118384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9853"/>
    </mc:Choice>
    <mc:Fallback>
      <p:transition spd="slow" advTm="198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E3A57631-372E-4F67-8109-BE721120E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-1" b="-1"/>
          <a:stretch/>
        </p:blipFill>
        <p:spPr>
          <a:xfrm rot="344100">
            <a:off x="20" y="10"/>
            <a:ext cx="914169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546" y="4023809"/>
            <a:ext cx="6949328" cy="622836"/>
          </a:xfrm>
        </p:spPr>
        <p:txBody>
          <a:bodyPr>
            <a:normAutofit/>
          </a:bodyPr>
          <a:lstStyle/>
          <a:p>
            <a:r>
              <a:rPr lang="cs-CZ" sz="2400" b="1" dirty="0"/>
              <a:t>CO ZMĚNIL COVID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180" y="4539916"/>
            <a:ext cx="8262706" cy="17462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Respirátory (mimika, srozumitelnost, obtížné hraní rolí)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Časový harmonogram nemáme ve svých rukou (zákaz skupin)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Více krizových situací v rodinách klientů (bez návštěv)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Stěhování mezi oddíly z důvodů pracovišť, karantén apod.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000" dirty="0"/>
          </a:p>
        </p:txBody>
      </p:sp>
      <p:pic>
        <p:nvPicPr>
          <p:cNvPr id="7" name="Grafický objekt 6" descr="Architektur obrys">
            <a:extLst>
              <a:ext uri="{FF2B5EF4-FFF2-40B4-BE49-F238E27FC236}">
                <a16:creationId xmlns:a16="http://schemas.microsoft.com/office/drawing/2014/main" id="{077B10E4-8BAC-45CD-83E9-4757EDD1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179" y="6070544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DAD30A0-5148-41EF-82FF-5C7B7BB65849}"/>
              </a:ext>
            </a:extLst>
          </p:cNvPr>
          <p:cNvSpPr txBox="1"/>
          <p:nvPr/>
        </p:nvSpPr>
        <p:spPr>
          <a:xfrm>
            <a:off x="1083616" y="6321027"/>
            <a:ext cx="468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Na fotce v pozadí jsou absolventi 2. běhu.</a:t>
            </a:r>
          </a:p>
        </p:txBody>
      </p:sp>
    </p:spTree>
    <p:extLst>
      <p:ext uri="{BB962C8B-B14F-4D97-AF65-F5344CB8AC3E}">
        <p14:creationId xmlns:p14="http://schemas.microsoft.com/office/powerpoint/2010/main" val="80091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6228"/>
    </mc:Choice>
    <mc:Fallback>
      <p:transition spd="slow" advTm="162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04" y="4385066"/>
            <a:ext cx="8021177" cy="2244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3600" b="1" cap="all" dirty="0"/>
              <a:t>Přesto se těšíme, co přinese 3. běh.</a:t>
            </a:r>
            <a:br>
              <a:rPr lang="cs-CZ" sz="3600" b="1" cap="all" dirty="0"/>
            </a:br>
            <a:br>
              <a:rPr lang="cs-CZ" sz="3600" b="1" cap="all" dirty="0"/>
            </a:br>
            <a:r>
              <a:rPr lang="cs-CZ" sz="3600" b="1" cap="all" dirty="0"/>
              <a:t> </a:t>
            </a:r>
            <a:r>
              <a:rPr lang="en-US" sz="3600" b="1" cap="all" dirty="0"/>
              <a:t>Děkuj</a:t>
            </a:r>
            <a:r>
              <a:rPr lang="cs-CZ" sz="3600" b="1" cap="all" dirty="0"/>
              <a:t>eme vám</a:t>
            </a:r>
            <a:r>
              <a:rPr lang="en-US" sz="3600" b="1" cap="all" dirty="0"/>
              <a:t> za pozornost</a:t>
            </a:r>
            <a:r>
              <a:rPr lang="cs-CZ" sz="3600" b="1" cap="all" dirty="0"/>
              <a:t>.</a:t>
            </a:r>
            <a:endParaRPr lang="en-US" sz="3600" b="1" dirty="0"/>
          </a:p>
        </p:txBody>
      </p:sp>
      <p:pic>
        <p:nvPicPr>
          <p:cNvPr id="7" name="Picture 4" descr="Keep Your Coins I Want Change Banksy Street Art Wall Room Poster - POSTER  24x36 | e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b="12166"/>
          <a:stretch/>
        </p:blipFill>
        <p:spPr bwMode="auto">
          <a:xfrm>
            <a:off x="20" y="10"/>
            <a:ext cx="9143980" cy="4242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7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1581"/>
    </mc:Choice>
    <mc:Fallback>
      <p:transition spd="slow" advTm="2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Custom 7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CC004"/>
      </a:accent1>
      <a:accent2>
        <a:srgbClr val="054800"/>
      </a:accent2>
      <a:accent3>
        <a:srgbClr val="696969"/>
      </a:accent3>
      <a:accent4>
        <a:srgbClr val="A5A5A5"/>
      </a:accent4>
      <a:accent5>
        <a:srgbClr val="2CC004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174B78313CAF4BB9609EA8200C2194" ma:contentTypeVersion="24" ma:contentTypeDescription="Vytvoří nový dokument" ma:contentTypeScope="" ma:versionID="44447ef6bf36db9eb4a08b02b1408538">
  <xsd:schema xmlns:xsd="http://www.w3.org/2001/XMLSchema" xmlns:xs="http://www.w3.org/2001/XMLSchema" xmlns:p="http://schemas.microsoft.com/office/2006/metadata/properties" xmlns:ns2="29802799-094b-4a13-b7ee-377c09188bd0" xmlns:ns3="87d1a24b-4806-49f7-b571-3f192ea89cbf" xmlns:ns4="de9bffb5-7032-4d7d-a427-7de6760a938e" targetNamespace="http://schemas.microsoft.com/office/2006/metadata/properties" ma:root="true" ma:fieldsID="b23b51b83b17a35ee18b5164b155dd2b" ns2:_="" ns3:_="" ns4:_="">
    <xsd:import namespace="29802799-094b-4a13-b7ee-377c09188bd0"/>
    <xsd:import namespace="87d1a24b-4806-49f7-b571-3f192ea89cbf"/>
    <xsd:import namespace="de9bffb5-7032-4d7d-a427-7de6760a938e"/>
    <xsd:element name="properties">
      <xsd:complexType>
        <xsd:sequence>
          <xsd:element name="documentManagement">
            <xsd:complexType>
              <xsd:all>
                <xsd:element ref="ns2:Expirace" minOccurs="0"/>
                <xsd:element ref="ns2:Archivovat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02799-094b-4a13-b7ee-377c09188bd0" elementFormDefault="qualified">
    <xsd:import namespace="http://schemas.microsoft.com/office/2006/documentManagement/types"/>
    <xsd:import namespace="http://schemas.microsoft.com/office/infopath/2007/PartnerControls"/>
    <xsd:element name="Expirace" ma:index="8" nillable="true" ma:displayName="Expirace" ma:description="Datum konce platnosti dokumentu" ma:format="DateOnly" ma:internalName="Expirace">
      <xsd:simpleType>
        <xsd:restriction base="dms:DateTime"/>
      </xsd:simpleType>
    </xsd:element>
    <xsd:element name="Archivovat" ma:index="9" nillable="true" ma:displayName="Archivovat" ma:default="0" ma:description="Požadavek na archivaci dokumentu" ma:internalName="Archivova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1a24b-4806-49f7-b571-3f192ea89cb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15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bffb5-7032-4d7d-a427-7de6760a9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6477AA586E174F9B1D5187C3990055" ma:contentTypeVersion="18" ma:contentTypeDescription="Vytvoří nový dokument" ma:contentTypeScope="" ma:versionID="b16466bc9456725a92e1c99e6a39b0c9">
  <xsd:schema xmlns:xsd="http://www.w3.org/2001/XMLSchema" xmlns:xs="http://www.w3.org/2001/XMLSchema" xmlns:p="http://schemas.microsoft.com/office/2006/metadata/properties" xmlns:ns2="6fac613f-481c-4d7b-b210-5d672b840f06" xmlns:ns3="e289b81c-c09f-4cc7-a747-241dc47701fe" xmlns:ns4="http://schemas.microsoft.com/sharepoint/v4" targetNamespace="http://schemas.microsoft.com/office/2006/metadata/properties" ma:root="true" ma:fieldsID="ebba9eb6840d385ac5993523d7bf649a" ns2:_="" ns3:_="" ns4:_="">
    <xsd:import namespace="6fac613f-481c-4d7b-b210-5d672b840f06"/>
    <xsd:import namespace="e289b81c-c09f-4cc7-a747-241dc47701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c613f-481c-4d7b-b210-5d672b84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54b422f-48cf-4dff-b092-d64738612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b81c-c09f-4cc7-a747-241dc4770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65e205-ff00-4c13-aabb-c5586e9dbfc4}" ma:internalName="TaxCatchAll" ma:showField="CatchAllData" ma:web="e289b81c-c09f-4cc7-a747-241dc4770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89b81c-c09f-4cc7-a747-241dc47701fe" xsi:nil="true"/>
    <lcf76f155ced4ddcb4097134ff3c332f xmlns="6fac613f-481c-4d7b-b210-5d672b840f06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7AD3DAF6-D188-4C0C-8667-BB95BE9AAD1A}">
  <ds:schemaRefs>
    <ds:schemaRef ds:uri="29802799-094b-4a13-b7ee-377c09188bd0"/>
    <ds:schemaRef ds:uri="87d1a24b-4806-49f7-b571-3f192ea89cbf"/>
    <ds:schemaRef ds:uri="de9bffb5-7032-4d7d-a427-7de6760a93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78D987-16E7-445F-B8A7-EA26C4822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312CA9-2C68-42BE-9373-73F9E43EED02}"/>
</file>

<file path=customXml/itemProps4.xml><?xml version="1.0" encoding="utf-8"?>
<ds:datastoreItem xmlns:ds="http://schemas.openxmlformats.org/officeDocument/2006/customXml" ds:itemID="{9CDA0F9C-0E13-4AD3-8B99-ABB8141CB75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de9bffb5-7032-4d7d-a427-7de6760a938e"/>
    <ds:schemaRef ds:uri="87d1a24b-4806-49f7-b571-3f192ea89cbf"/>
    <ds:schemaRef ds:uri="29802799-094b-4a13-b7ee-377c09188b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486</Words>
  <Application>Microsoft Office PowerPoint</Application>
  <PresentationFormat>Předvádění na obrazovce (4:3)</PresentationFormat>
  <Paragraphs>87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Prezentace aplikace PowerPoint</vt:lpstr>
      <vt:lpstr>Prezentace aplikace PowerPoint</vt:lpstr>
      <vt:lpstr> </vt:lpstr>
      <vt:lpstr> </vt:lpstr>
      <vt:lpstr> </vt:lpstr>
      <vt:lpstr> </vt:lpstr>
      <vt:lpstr>NÁROČNOST GLM PRO VŠECHNY</vt:lpstr>
      <vt:lpstr>CO ZMĚNIL COVID</vt:lpstr>
      <vt:lpstr>Přesto se těšíme, co přinese 3. běh.   Děkujeme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Radim Valek</cp:lastModifiedBy>
  <cp:revision>88</cp:revision>
  <cp:lastPrinted>2020-12-08T10:03:25Z</cp:lastPrinted>
  <dcterms:created xsi:type="dcterms:W3CDTF">2012-04-26T17:06:14Z</dcterms:created>
  <dcterms:modified xsi:type="dcterms:W3CDTF">2021-10-25T15:08:40Z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0x010100B36477AA586E174F9B1D5187C3990055</vt:lpwstr>
  </property>
  <property fmtid="{D5CDD505-2E9C-101B-9397-08002B2CF9AE}" pid="3" name="_dlc_DocIdItemGuid">
    <vt:lpwstr>cc194d39-fb66-4721-9d22-4f0d54bc4b67</vt:lpwstr>
  </property>
</Properties>
</file>